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omments/comment2.xml" ContentType="application/vnd.openxmlformats-officedocument.presentationml.comment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Lst>
  <p:sldSz cx="9144000" cy="5143500" type="screen16x9"/>
  <p:notesSz cx="6858000" cy="9144000"/>
  <p:embeddedFontLst>
    <p:embeddedFont>
      <p:font typeface="EB Garamond" panose="020B0604020202020204" charset="0"/>
      <p:regular r:id="rId74"/>
      <p:bold r:id="rId75"/>
      <p:italic r:id="rId76"/>
      <p:boldItalic r:id="rId77"/>
    </p:embeddedFont>
    <p:embeddedFont>
      <p:font typeface="Quattrocento Sans" panose="020B0604020202020204" charset="0"/>
      <p:regular r:id="rId78"/>
      <p:bold r:id="rId79"/>
      <p:italic r:id="rId80"/>
      <p:boldItalic r:id="rId81"/>
    </p:embeddedFont>
    <p:embeddedFont>
      <p:font typeface="Arimo" panose="020B0604020202020204" charset="0"/>
      <p:regular r:id="rId82"/>
      <p:bold r:id="rId83"/>
      <p:italic r:id="rId84"/>
      <p:boldItalic r:id="rId85"/>
    </p:embeddedFont>
    <p:embeddedFont>
      <p:font typeface="Lustria" panose="020B0604020202020204" charset="0"/>
      <p:regular r:id="rId86"/>
    </p:embeddedFont>
    <p:embeddedFont>
      <p:font typeface="Calibri" panose="020F0502020204030204"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01">
          <p15:clr>
            <a:srgbClr val="A4A3A4"/>
          </p15:clr>
        </p15:guide>
        <p15:guide id="2" pos="287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tih Özveren" initials="" lastIdx="2" clrIdx="0"/>
  <p:cmAuthor id="1" name="Muhammed Atmaca"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7C6725-21F2-428F-83CB-70F86928B86D}">
  <a:tblStyle styleId="{C27C6725-21F2-428F-83CB-70F86928B86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816" y="72"/>
      </p:cViewPr>
      <p:guideLst>
        <p:guide orient="horz" pos="1601"/>
        <p:guide pos="28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3.xml"/><Relationship Id="rId90" Type="http://schemas.openxmlformats.org/officeDocument/2006/relationships/font" Target="fonts/font17.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3.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4.fntdata"/><Relationship Id="rId61" Type="http://schemas.openxmlformats.org/officeDocument/2006/relationships/slide" Target="slides/slide59.xml"/><Relationship Id="rId82"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4.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28T23:48:46.411" idx="1">
    <p:pos x="6000" y="0"/>
    <p:text>_Marked as resolved_</p:text>
  </p:cm>
  <p:cm authorId="0" dt="2024-05-28T23:48:54.986" idx="1">
    <p:pos x="6000" y="0"/>
    <p:text>sa</p:text>
  </p:cm>
  <p:cm authorId="1" dt="2024-05-28T23:48:54.986" idx="2">
    <p:pos x="6000" y="0"/>
    <p:text>_Re-opened_
as</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28T23:50:31.037" idx="3">
    <p:pos x="6000" y="0"/>
    <p:text>https://www.youtube.com/watch?v=Ib-KGGnNG4E</p:text>
  </p:cm>
  <p:cm authorId="0" dt="2024-05-28T23:50:31.037" idx="2">
    <p:pos x="6000" y="0"/>
    <p:text>kdmaskmdsa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e0ec1349aa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2e0ec1349aa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e0e4b408ac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g2e0e4b408ac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e0e4b408ac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g2e0e4b408ac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e0e4b408ac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g2e0e4b408ac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e0e4b408a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2e0e4b408a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e0e4b408ac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2e0e4b408ac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e0e4b408ac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g2e0e4b408ac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e0e4b408ac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g2e0e4b408ac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e0e4b408ac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g2e0e4b408ac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e0e4b408ac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g2e0e4b408ac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e0f32c2be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g2e0f32c2be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143002" y="841921"/>
            <a:ext cx="6858010" cy="179101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3375"/>
              <a:buFont typeface="Arial"/>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2" y="2702005"/>
            <a:ext cx="6858010" cy="1242041"/>
          </a:xfrm>
          <a:prstGeom prst="rect">
            <a:avLst/>
          </a:prstGeom>
          <a:noFill/>
          <a:ln>
            <a:noFill/>
          </a:ln>
        </p:spPr>
        <p:txBody>
          <a:bodyPr spcFirstLastPara="1" wrap="square" lIns="91425" tIns="45700" rIns="91425" bIns="45700" anchor="t" anchorCtr="0">
            <a:noAutofit/>
          </a:bodyPr>
          <a:lstStyle>
            <a:lvl1pPr lvl="0" algn="ctr">
              <a:spcBef>
                <a:spcPts val="203"/>
              </a:spcBef>
              <a:spcAft>
                <a:spcPts val="0"/>
              </a:spcAft>
              <a:buClr>
                <a:schemeClr val="dk1"/>
              </a:buClr>
              <a:buSzPts val="1350"/>
              <a:buFont typeface="Arial"/>
              <a:buNone/>
              <a:defRPr sz="1350"/>
            </a:lvl1pPr>
            <a:lvl2pPr lvl="1" algn="ctr">
              <a:spcBef>
                <a:spcPts val="169"/>
              </a:spcBef>
              <a:spcAft>
                <a:spcPts val="0"/>
              </a:spcAft>
              <a:buClr>
                <a:schemeClr val="dk1"/>
              </a:buClr>
              <a:buSzPts val="1125"/>
              <a:buFont typeface="Arial"/>
              <a:buNone/>
              <a:defRPr sz="1125"/>
            </a:lvl2pPr>
            <a:lvl3pPr lvl="2" algn="ctr">
              <a:spcBef>
                <a:spcPts val="152"/>
              </a:spcBef>
              <a:spcAft>
                <a:spcPts val="0"/>
              </a:spcAft>
              <a:buClr>
                <a:schemeClr val="dk1"/>
              </a:buClr>
              <a:buSzPts val="1015"/>
              <a:buFont typeface="Arial"/>
              <a:buNone/>
              <a:defRPr sz="1014"/>
            </a:lvl3pPr>
            <a:lvl4pPr lvl="3" algn="ctr">
              <a:spcBef>
                <a:spcPts val="135"/>
              </a:spcBef>
              <a:spcAft>
                <a:spcPts val="0"/>
              </a:spcAft>
              <a:buClr>
                <a:schemeClr val="dk1"/>
              </a:buClr>
              <a:buSzPts val="900"/>
              <a:buFont typeface="Arial"/>
              <a:buNone/>
              <a:defRPr sz="900"/>
            </a:lvl4pPr>
            <a:lvl5pPr lvl="4" algn="ctr">
              <a:spcBef>
                <a:spcPts val="135"/>
              </a:spcBef>
              <a:spcAft>
                <a:spcPts val="0"/>
              </a:spcAft>
              <a:buClr>
                <a:schemeClr val="dk1"/>
              </a:buClr>
              <a:buSzPts val="900"/>
              <a:buFont typeface="Arial"/>
              <a:buNone/>
              <a:defRPr sz="900"/>
            </a:lvl5pPr>
            <a:lvl6pPr lvl="5" algn="ctr">
              <a:spcBef>
                <a:spcPts val="135"/>
              </a:spcBef>
              <a:spcAft>
                <a:spcPts val="0"/>
              </a:spcAft>
              <a:buClr>
                <a:schemeClr val="dk1"/>
              </a:buClr>
              <a:buSzPts val="900"/>
              <a:buFont typeface="Arial"/>
              <a:buNone/>
              <a:defRPr sz="900"/>
            </a:lvl6pPr>
            <a:lvl7pPr lvl="6" algn="ctr">
              <a:spcBef>
                <a:spcPts val="135"/>
              </a:spcBef>
              <a:spcAft>
                <a:spcPts val="0"/>
              </a:spcAft>
              <a:buClr>
                <a:schemeClr val="dk1"/>
              </a:buClr>
              <a:buSzPts val="900"/>
              <a:buFont typeface="Arial"/>
              <a:buNone/>
              <a:defRPr sz="900"/>
            </a:lvl7pPr>
            <a:lvl8pPr lvl="7" algn="ctr">
              <a:spcBef>
                <a:spcPts val="135"/>
              </a:spcBef>
              <a:spcAft>
                <a:spcPts val="0"/>
              </a:spcAft>
              <a:buClr>
                <a:schemeClr val="dk1"/>
              </a:buClr>
              <a:buSzPts val="900"/>
              <a:buFont typeface="Arial"/>
              <a:buNone/>
              <a:defRPr sz="900"/>
            </a:lvl8pPr>
            <a:lvl9pPr lvl="8" algn="ctr">
              <a:spcBef>
                <a:spcPts val="135"/>
              </a:spcBef>
              <a:spcAft>
                <a:spcPts val="0"/>
              </a:spcAft>
              <a:buClr>
                <a:schemeClr val="dk1"/>
              </a:buClr>
              <a:buSzPts val="900"/>
              <a:buFont typeface="Arial"/>
              <a:buNone/>
              <a:defRPr sz="900"/>
            </a:lvl9pPr>
          </a:lstStyle>
          <a:p>
            <a:endParaRPr/>
          </a:p>
        </p:txBody>
      </p:sp>
      <p:sp>
        <p:nvSpPr>
          <p:cNvPr id="18" name="Google Shape;18;p2"/>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9" name="Google Shape;19;p2"/>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20" name="Google Shape;20;p2"/>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874169" y="-1216819"/>
            <a:ext cx="33956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76" name="Google Shape;76;p11"/>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77" name="Google Shape;77;p11"/>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版"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463403" y="1372023"/>
            <a:ext cx="4389418" cy="205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288962" y="-625745"/>
            <a:ext cx="4389418" cy="6052939"/>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82" name="Google Shape;82;p12"/>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83" name="Google Shape;83;p12"/>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1143002" y="841921"/>
            <a:ext cx="6858010" cy="179101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3375"/>
              <a:buFont typeface="Arial"/>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subTitle" idx="1"/>
          </p:nvPr>
        </p:nvSpPr>
        <p:spPr>
          <a:xfrm>
            <a:off x="1143002" y="2702005"/>
            <a:ext cx="6858010" cy="1242041"/>
          </a:xfrm>
          <a:prstGeom prst="rect">
            <a:avLst/>
          </a:prstGeom>
          <a:noFill/>
          <a:ln>
            <a:noFill/>
          </a:ln>
        </p:spPr>
        <p:txBody>
          <a:bodyPr spcFirstLastPara="1" wrap="square" lIns="91425" tIns="45700" rIns="91425" bIns="45700" anchor="t" anchorCtr="0">
            <a:noAutofit/>
          </a:bodyPr>
          <a:lstStyle>
            <a:lvl1pPr lvl="0" algn="ctr">
              <a:spcBef>
                <a:spcPts val="203"/>
              </a:spcBef>
              <a:spcAft>
                <a:spcPts val="0"/>
              </a:spcAft>
              <a:buClr>
                <a:schemeClr val="dk1"/>
              </a:buClr>
              <a:buSzPts val="1350"/>
              <a:buFont typeface="Arial"/>
              <a:buNone/>
              <a:defRPr sz="1350"/>
            </a:lvl1pPr>
            <a:lvl2pPr lvl="1" algn="ctr">
              <a:spcBef>
                <a:spcPts val="169"/>
              </a:spcBef>
              <a:spcAft>
                <a:spcPts val="0"/>
              </a:spcAft>
              <a:buClr>
                <a:schemeClr val="dk1"/>
              </a:buClr>
              <a:buSzPts val="1125"/>
              <a:buFont typeface="Arial"/>
              <a:buNone/>
              <a:defRPr sz="1125"/>
            </a:lvl2pPr>
            <a:lvl3pPr lvl="2" algn="ctr">
              <a:spcBef>
                <a:spcPts val="152"/>
              </a:spcBef>
              <a:spcAft>
                <a:spcPts val="0"/>
              </a:spcAft>
              <a:buClr>
                <a:schemeClr val="dk1"/>
              </a:buClr>
              <a:buSzPts val="1015"/>
              <a:buFont typeface="Arial"/>
              <a:buNone/>
              <a:defRPr sz="1014"/>
            </a:lvl3pPr>
            <a:lvl4pPr lvl="3" algn="ctr">
              <a:spcBef>
                <a:spcPts val="135"/>
              </a:spcBef>
              <a:spcAft>
                <a:spcPts val="0"/>
              </a:spcAft>
              <a:buClr>
                <a:schemeClr val="dk1"/>
              </a:buClr>
              <a:buSzPts val="900"/>
              <a:buFont typeface="Arial"/>
              <a:buNone/>
              <a:defRPr sz="900"/>
            </a:lvl4pPr>
            <a:lvl5pPr lvl="4" algn="ctr">
              <a:spcBef>
                <a:spcPts val="135"/>
              </a:spcBef>
              <a:spcAft>
                <a:spcPts val="0"/>
              </a:spcAft>
              <a:buClr>
                <a:schemeClr val="dk1"/>
              </a:buClr>
              <a:buSzPts val="900"/>
              <a:buFont typeface="Arial"/>
              <a:buNone/>
              <a:defRPr sz="900"/>
            </a:lvl5pPr>
            <a:lvl6pPr lvl="5" algn="ctr">
              <a:spcBef>
                <a:spcPts val="135"/>
              </a:spcBef>
              <a:spcAft>
                <a:spcPts val="0"/>
              </a:spcAft>
              <a:buClr>
                <a:schemeClr val="dk1"/>
              </a:buClr>
              <a:buSzPts val="900"/>
              <a:buFont typeface="Arial"/>
              <a:buNone/>
              <a:defRPr sz="900"/>
            </a:lvl6pPr>
            <a:lvl7pPr lvl="6" algn="ctr">
              <a:spcBef>
                <a:spcPts val="135"/>
              </a:spcBef>
              <a:spcAft>
                <a:spcPts val="0"/>
              </a:spcAft>
              <a:buClr>
                <a:schemeClr val="dk1"/>
              </a:buClr>
              <a:buSzPts val="900"/>
              <a:buFont typeface="Arial"/>
              <a:buNone/>
              <a:defRPr sz="900"/>
            </a:lvl7pPr>
            <a:lvl8pPr lvl="7" algn="ctr">
              <a:spcBef>
                <a:spcPts val="135"/>
              </a:spcBef>
              <a:spcAft>
                <a:spcPts val="0"/>
              </a:spcAft>
              <a:buClr>
                <a:schemeClr val="dk1"/>
              </a:buClr>
              <a:buSzPts val="900"/>
              <a:buFont typeface="Arial"/>
              <a:buNone/>
              <a:defRPr sz="900"/>
            </a:lvl8pPr>
            <a:lvl9pPr lvl="8" algn="ctr">
              <a:spcBef>
                <a:spcPts val="135"/>
              </a:spcBef>
              <a:spcAft>
                <a:spcPts val="0"/>
              </a:spcAft>
              <a:buClr>
                <a:schemeClr val="dk1"/>
              </a:buClr>
              <a:buSzPts val="900"/>
              <a:buFont typeface="Arial"/>
              <a:buNone/>
              <a:defRPr sz="900"/>
            </a:lvl9pPr>
          </a:lstStyle>
          <a:p>
            <a:endParaRPr/>
          </a:p>
        </p:txBody>
      </p:sp>
      <p:sp>
        <p:nvSpPr>
          <p:cNvPr id="93" name="Google Shape;93;p14"/>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94" name="Google Shape;94;p14"/>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95" name="Google Shape;95;p14"/>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body" idx="1"/>
          </p:nvPr>
        </p:nvSpPr>
        <p:spPr>
          <a:xfrm>
            <a:off x="457200" y="1200150"/>
            <a:ext cx="8229600" cy="3395663"/>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99" name="Google Shape;99;p15"/>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00" name="Google Shape;100;p15"/>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01" name="Google Shape;101;p15"/>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623888" y="1282530"/>
            <a:ext cx="7886712" cy="213993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3375"/>
              <a:buFont typeface="Arial"/>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6"/>
          <p:cNvSpPr txBox="1">
            <a:spLocks noGrp="1"/>
          </p:cNvSpPr>
          <p:nvPr>
            <p:ph type="body" idx="1"/>
          </p:nvPr>
        </p:nvSpPr>
        <p:spPr>
          <a:xfrm>
            <a:off x="623888" y="3442705"/>
            <a:ext cx="7886712" cy="1125339"/>
          </a:xfrm>
          <a:prstGeom prst="rect">
            <a:avLst/>
          </a:prstGeom>
          <a:noFill/>
          <a:ln>
            <a:noFill/>
          </a:ln>
        </p:spPr>
        <p:txBody>
          <a:bodyPr spcFirstLastPara="1" wrap="square" lIns="91425" tIns="45700" rIns="91425" bIns="45700" anchor="t" anchorCtr="0">
            <a:noAutofit/>
          </a:bodyPr>
          <a:lstStyle>
            <a:lvl1pPr marL="457200" lvl="0" indent="-228600" algn="l">
              <a:spcBef>
                <a:spcPts val="203"/>
              </a:spcBef>
              <a:spcAft>
                <a:spcPts val="0"/>
              </a:spcAft>
              <a:buClr>
                <a:srgbClr val="888888"/>
              </a:buClr>
              <a:buSzPts val="1350"/>
              <a:buFont typeface="Arial"/>
              <a:buNone/>
              <a:defRPr sz="1350">
                <a:solidFill>
                  <a:srgbClr val="888888"/>
                </a:solidFill>
              </a:defRPr>
            </a:lvl1pPr>
            <a:lvl2pPr marL="914400" lvl="1" indent="-228600" algn="l">
              <a:spcBef>
                <a:spcPts val="169"/>
              </a:spcBef>
              <a:spcAft>
                <a:spcPts val="0"/>
              </a:spcAft>
              <a:buClr>
                <a:srgbClr val="888888"/>
              </a:buClr>
              <a:buSzPts val="1125"/>
              <a:buFont typeface="Arial"/>
              <a:buNone/>
              <a:defRPr sz="1125">
                <a:solidFill>
                  <a:srgbClr val="888888"/>
                </a:solidFill>
              </a:defRPr>
            </a:lvl2pPr>
            <a:lvl3pPr marL="1371600" lvl="2" indent="-228600" algn="l">
              <a:spcBef>
                <a:spcPts val="152"/>
              </a:spcBef>
              <a:spcAft>
                <a:spcPts val="0"/>
              </a:spcAft>
              <a:buClr>
                <a:srgbClr val="888888"/>
              </a:buClr>
              <a:buSzPts val="1015"/>
              <a:buFont typeface="Arial"/>
              <a:buNone/>
              <a:defRPr sz="1014">
                <a:solidFill>
                  <a:srgbClr val="888888"/>
                </a:solidFill>
              </a:defRPr>
            </a:lvl3pPr>
            <a:lvl4pPr marL="1828800" lvl="3" indent="-228600" algn="l">
              <a:spcBef>
                <a:spcPts val="135"/>
              </a:spcBef>
              <a:spcAft>
                <a:spcPts val="0"/>
              </a:spcAft>
              <a:buClr>
                <a:srgbClr val="888888"/>
              </a:buClr>
              <a:buSzPts val="900"/>
              <a:buFont typeface="Arial"/>
              <a:buNone/>
              <a:defRPr sz="900">
                <a:solidFill>
                  <a:srgbClr val="888888"/>
                </a:solidFill>
              </a:defRPr>
            </a:lvl4pPr>
            <a:lvl5pPr marL="2286000" lvl="4" indent="-228600" algn="l">
              <a:spcBef>
                <a:spcPts val="135"/>
              </a:spcBef>
              <a:spcAft>
                <a:spcPts val="0"/>
              </a:spcAft>
              <a:buClr>
                <a:srgbClr val="888888"/>
              </a:buClr>
              <a:buSzPts val="900"/>
              <a:buFont typeface="Arial"/>
              <a:buNone/>
              <a:defRPr sz="900">
                <a:solidFill>
                  <a:srgbClr val="888888"/>
                </a:solidFill>
              </a:defRPr>
            </a:lvl5pPr>
            <a:lvl6pPr marL="2743200" lvl="5" indent="-228600" algn="l">
              <a:spcBef>
                <a:spcPts val="135"/>
              </a:spcBef>
              <a:spcAft>
                <a:spcPts val="0"/>
              </a:spcAft>
              <a:buClr>
                <a:srgbClr val="888888"/>
              </a:buClr>
              <a:buSzPts val="900"/>
              <a:buFont typeface="Arial"/>
              <a:buNone/>
              <a:defRPr sz="900">
                <a:solidFill>
                  <a:srgbClr val="888888"/>
                </a:solidFill>
              </a:defRPr>
            </a:lvl6pPr>
            <a:lvl7pPr marL="3200400" lvl="6" indent="-228600" algn="l">
              <a:spcBef>
                <a:spcPts val="135"/>
              </a:spcBef>
              <a:spcAft>
                <a:spcPts val="0"/>
              </a:spcAft>
              <a:buClr>
                <a:srgbClr val="888888"/>
              </a:buClr>
              <a:buSzPts val="900"/>
              <a:buFont typeface="Arial"/>
              <a:buNone/>
              <a:defRPr sz="900">
                <a:solidFill>
                  <a:srgbClr val="888888"/>
                </a:solidFill>
              </a:defRPr>
            </a:lvl7pPr>
            <a:lvl8pPr marL="3657600" lvl="7" indent="-228600" algn="l">
              <a:spcBef>
                <a:spcPts val="135"/>
              </a:spcBef>
              <a:spcAft>
                <a:spcPts val="0"/>
              </a:spcAft>
              <a:buClr>
                <a:srgbClr val="888888"/>
              </a:buClr>
              <a:buSzPts val="900"/>
              <a:buFont typeface="Arial"/>
              <a:buNone/>
              <a:defRPr sz="900">
                <a:solidFill>
                  <a:srgbClr val="888888"/>
                </a:solidFill>
              </a:defRPr>
            </a:lvl8pPr>
            <a:lvl9pPr marL="4114800" lvl="8" indent="-228600" algn="l">
              <a:spcBef>
                <a:spcPts val="135"/>
              </a:spcBef>
              <a:spcAft>
                <a:spcPts val="0"/>
              </a:spcAft>
              <a:buClr>
                <a:srgbClr val="888888"/>
              </a:buClr>
              <a:buSzPts val="900"/>
              <a:buFont typeface="Arial"/>
              <a:buNone/>
              <a:defRPr sz="900">
                <a:solidFill>
                  <a:srgbClr val="888888"/>
                </a:solidFill>
              </a:defRPr>
            </a:lvl9pPr>
          </a:lstStyle>
          <a:p>
            <a:endParaRPr/>
          </a:p>
        </p:txBody>
      </p:sp>
      <p:sp>
        <p:nvSpPr>
          <p:cNvPr id="105" name="Google Shape;105;p16"/>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06" name="Google Shape;106;p16"/>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07" name="Google Shape;107;p16"/>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7"/>
          <p:cNvSpPr txBox="1">
            <a:spLocks noGrp="1"/>
          </p:cNvSpPr>
          <p:nvPr>
            <p:ph type="body" idx="1"/>
          </p:nvPr>
        </p:nvSpPr>
        <p:spPr>
          <a:xfrm>
            <a:off x="457201" y="1200362"/>
            <a:ext cx="4032510" cy="3395071"/>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111" name="Google Shape;111;p17"/>
          <p:cNvSpPr txBox="1">
            <a:spLocks noGrp="1"/>
          </p:cNvSpPr>
          <p:nvPr>
            <p:ph type="body" idx="2"/>
          </p:nvPr>
        </p:nvSpPr>
        <p:spPr>
          <a:xfrm>
            <a:off x="4654303" y="1200362"/>
            <a:ext cx="4032510" cy="3395071"/>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112" name="Google Shape;112;p17"/>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13" name="Google Shape;113;p17"/>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14" name="Google Shape;114;p17"/>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629842" y="273892"/>
            <a:ext cx="7886712" cy="99434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8"/>
          <p:cNvSpPr txBox="1">
            <a:spLocks noGrp="1"/>
          </p:cNvSpPr>
          <p:nvPr>
            <p:ph type="body" idx="1"/>
          </p:nvPr>
        </p:nvSpPr>
        <p:spPr>
          <a:xfrm>
            <a:off x="890082" y="1334064"/>
            <a:ext cx="3655186" cy="618043"/>
          </a:xfrm>
          <a:prstGeom prst="rect">
            <a:avLst/>
          </a:prstGeom>
          <a:noFill/>
          <a:ln>
            <a:noFill/>
          </a:ln>
        </p:spPr>
        <p:txBody>
          <a:bodyPr spcFirstLastPara="1" wrap="square" lIns="91425" tIns="45700" rIns="91425" bIns="45700" anchor="ctr" anchorCtr="0">
            <a:noAutofit/>
          </a:bodyPr>
          <a:lstStyle>
            <a:lvl1pPr marL="457200" lvl="0" indent="-228600" algn="l">
              <a:spcBef>
                <a:spcPts val="236"/>
              </a:spcBef>
              <a:spcAft>
                <a:spcPts val="0"/>
              </a:spcAft>
              <a:buClr>
                <a:schemeClr val="dk1"/>
              </a:buClr>
              <a:buSzPts val="1575"/>
              <a:buFont typeface="Arial"/>
              <a:buNone/>
              <a:defRPr sz="1575"/>
            </a:lvl1pPr>
            <a:lvl2pPr marL="914400" lvl="1" indent="-228600" algn="l">
              <a:spcBef>
                <a:spcPts val="203"/>
              </a:spcBef>
              <a:spcAft>
                <a:spcPts val="0"/>
              </a:spcAft>
              <a:buClr>
                <a:schemeClr val="dk1"/>
              </a:buClr>
              <a:buSzPts val="1350"/>
              <a:buFont typeface="Arial"/>
              <a:buNone/>
              <a:defRPr sz="1350"/>
            </a:lvl2pPr>
            <a:lvl3pPr marL="1371600" lvl="2" indent="-228600" algn="l">
              <a:spcBef>
                <a:spcPts val="169"/>
              </a:spcBef>
              <a:spcAft>
                <a:spcPts val="0"/>
              </a:spcAft>
              <a:buClr>
                <a:schemeClr val="dk1"/>
              </a:buClr>
              <a:buSzPts val="1125"/>
              <a:buFont typeface="Arial"/>
              <a:buNone/>
              <a:defRPr sz="1125"/>
            </a:lvl3pPr>
            <a:lvl4pPr marL="1828800" lvl="3" indent="-228600" algn="l">
              <a:spcBef>
                <a:spcPts val="152"/>
              </a:spcBef>
              <a:spcAft>
                <a:spcPts val="0"/>
              </a:spcAft>
              <a:buClr>
                <a:schemeClr val="dk1"/>
              </a:buClr>
              <a:buSzPts val="1015"/>
              <a:buFont typeface="Arial"/>
              <a:buNone/>
              <a:defRPr sz="1014"/>
            </a:lvl4pPr>
            <a:lvl5pPr marL="2286000" lvl="4" indent="-228600" algn="l">
              <a:spcBef>
                <a:spcPts val="152"/>
              </a:spcBef>
              <a:spcAft>
                <a:spcPts val="0"/>
              </a:spcAft>
              <a:buClr>
                <a:schemeClr val="dk1"/>
              </a:buClr>
              <a:buSzPts val="1015"/>
              <a:buFont typeface="Arial"/>
              <a:buNone/>
              <a:defRPr sz="1014"/>
            </a:lvl5pPr>
            <a:lvl6pPr marL="2743200" lvl="5" indent="-228600" algn="l">
              <a:spcBef>
                <a:spcPts val="152"/>
              </a:spcBef>
              <a:spcAft>
                <a:spcPts val="0"/>
              </a:spcAft>
              <a:buClr>
                <a:schemeClr val="dk1"/>
              </a:buClr>
              <a:buSzPts val="1015"/>
              <a:buFont typeface="Arial"/>
              <a:buNone/>
              <a:defRPr sz="1014"/>
            </a:lvl6pPr>
            <a:lvl7pPr marL="3200400" lvl="6" indent="-228600" algn="l">
              <a:spcBef>
                <a:spcPts val="152"/>
              </a:spcBef>
              <a:spcAft>
                <a:spcPts val="0"/>
              </a:spcAft>
              <a:buClr>
                <a:schemeClr val="dk1"/>
              </a:buClr>
              <a:buSzPts val="1015"/>
              <a:buFont typeface="Arial"/>
              <a:buNone/>
              <a:defRPr sz="1014"/>
            </a:lvl7pPr>
            <a:lvl8pPr marL="3657600" lvl="7" indent="-228600" algn="l">
              <a:spcBef>
                <a:spcPts val="152"/>
              </a:spcBef>
              <a:spcAft>
                <a:spcPts val="0"/>
              </a:spcAft>
              <a:buClr>
                <a:schemeClr val="dk1"/>
              </a:buClr>
              <a:buSzPts val="1015"/>
              <a:buFont typeface="Arial"/>
              <a:buNone/>
              <a:defRPr sz="1014"/>
            </a:lvl8pPr>
            <a:lvl9pPr marL="4114800" lvl="8" indent="-228600" algn="l">
              <a:spcBef>
                <a:spcPts val="152"/>
              </a:spcBef>
              <a:spcAft>
                <a:spcPts val="0"/>
              </a:spcAft>
              <a:buClr>
                <a:schemeClr val="dk1"/>
              </a:buClr>
              <a:buSzPts val="1015"/>
              <a:buFont typeface="Arial"/>
              <a:buNone/>
              <a:defRPr sz="1014"/>
            </a:lvl9pPr>
          </a:lstStyle>
          <a:p>
            <a:endParaRPr/>
          </a:p>
        </p:txBody>
      </p:sp>
      <p:sp>
        <p:nvSpPr>
          <p:cNvPr id="118" name="Google Shape;118;p18"/>
          <p:cNvSpPr txBox="1">
            <a:spLocks noGrp="1"/>
          </p:cNvSpPr>
          <p:nvPr>
            <p:ph type="body" idx="2"/>
          </p:nvPr>
        </p:nvSpPr>
        <p:spPr>
          <a:xfrm>
            <a:off x="890082" y="1999387"/>
            <a:ext cx="3655186" cy="2643680"/>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119" name="Google Shape;119;p18"/>
          <p:cNvSpPr txBox="1">
            <a:spLocks noGrp="1"/>
          </p:cNvSpPr>
          <p:nvPr>
            <p:ph type="body" idx="3"/>
          </p:nvPr>
        </p:nvSpPr>
        <p:spPr>
          <a:xfrm>
            <a:off x="4692711" y="1334064"/>
            <a:ext cx="3673187" cy="618043"/>
          </a:xfrm>
          <a:prstGeom prst="rect">
            <a:avLst/>
          </a:prstGeom>
          <a:noFill/>
          <a:ln>
            <a:noFill/>
          </a:ln>
        </p:spPr>
        <p:txBody>
          <a:bodyPr spcFirstLastPara="1" wrap="square" lIns="91425" tIns="45700" rIns="91425" bIns="45700" anchor="ctr" anchorCtr="0">
            <a:noAutofit/>
          </a:bodyPr>
          <a:lstStyle>
            <a:lvl1pPr marL="457200" lvl="0" indent="-228600" algn="l">
              <a:spcBef>
                <a:spcPts val="236"/>
              </a:spcBef>
              <a:spcAft>
                <a:spcPts val="0"/>
              </a:spcAft>
              <a:buClr>
                <a:schemeClr val="dk1"/>
              </a:buClr>
              <a:buSzPts val="1575"/>
              <a:buFont typeface="Arial"/>
              <a:buNone/>
              <a:defRPr sz="1575"/>
            </a:lvl1pPr>
            <a:lvl2pPr marL="914400" lvl="1" indent="-228600" algn="l">
              <a:spcBef>
                <a:spcPts val="203"/>
              </a:spcBef>
              <a:spcAft>
                <a:spcPts val="0"/>
              </a:spcAft>
              <a:buClr>
                <a:schemeClr val="dk1"/>
              </a:buClr>
              <a:buSzPts val="1350"/>
              <a:buFont typeface="Arial"/>
              <a:buNone/>
              <a:defRPr sz="1350"/>
            </a:lvl2pPr>
            <a:lvl3pPr marL="1371600" lvl="2" indent="-228600" algn="l">
              <a:spcBef>
                <a:spcPts val="169"/>
              </a:spcBef>
              <a:spcAft>
                <a:spcPts val="0"/>
              </a:spcAft>
              <a:buClr>
                <a:schemeClr val="dk1"/>
              </a:buClr>
              <a:buSzPts val="1125"/>
              <a:buFont typeface="Arial"/>
              <a:buNone/>
              <a:defRPr sz="1125"/>
            </a:lvl3pPr>
            <a:lvl4pPr marL="1828800" lvl="3" indent="-228600" algn="l">
              <a:spcBef>
                <a:spcPts val="152"/>
              </a:spcBef>
              <a:spcAft>
                <a:spcPts val="0"/>
              </a:spcAft>
              <a:buClr>
                <a:schemeClr val="dk1"/>
              </a:buClr>
              <a:buSzPts val="1015"/>
              <a:buFont typeface="Arial"/>
              <a:buNone/>
              <a:defRPr sz="1014"/>
            </a:lvl4pPr>
            <a:lvl5pPr marL="2286000" lvl="4" indent="-228600" algn="l">
              <a:spcBef>
                <a:spcPts val="152"/>
              </a:spcBef>
              <a:spcAft>
                <a:spcPts val="0"/>
              </a:spcAft>
              <a:buClr>
                <a:schemeClr val="dk1"/>
              </a:buClr>
              <a:buSzPts val="1015"/>
              <a:buFont typeface="Arial"/>
              <a:buNone/>
              <a:defRPr sz="1014"/>
            </a:lvl5pPr>
            <a:lvl6pPr marL="2743200" lvl="5" indent="-228600" algn="l">
              <a:spcBef>
                <a:spcPts val="152"/>
              </a:spcBef>
              <a:spcAft>
                <a:spcPts val="0"/>
              </a:spcAft>
              <a:buClr>
                <a:schemeClr val="dk1"/>
              </a:buClr>
              <a:buSzPts val="1015"/>
              <a:buFont typeface="Arial"/>
              <a:buNone/>
              <a:defRPr sz="1014"/>
            </a:lvl6pPr>
            <a:lvl7pPr marL="3200400" lvl="6" indent="-228600" algn="l">
              <a:spcBef>
                <a:spcPts val="152"/>
              </a:spcBef>
              <a:spcAft>
                <a:spcPts val="0"/>
              </a:spcAft>
              <a:buClr>
                <a:schemeClr val="dk1"/>
              </a:buClr>
              <a:buSzPts val="1015"/>
              <a:buFont typeface="Arial"/>
              <a:buNone/>
              <a:defRPr sz="1014"/>
            </a:lvl7pPr>
            <a:lvl8pPr marL="3657600" lvl="7" indent="-228600" algn="l">
              <a:spcBef>
                <a:spcPts val="152"/>
              </a:spcBef>
              <a:spcAft>
                <a:spcPts val="0"/>
              </a:spcAft>
              <a:buClr>
                <a:schemeClr val="dk1"/>
              </a:buClr>
              <a:buSzPts val="1015"/>
              <a:buFont typeface="Arial"/>
              <a:buNone/>
              <a:defRPr sz="1014"/>
            </a:lvl8pPr>
            <a:lvl9pPr marL="4114800" lvl="8" indent="-228600" algn="l">
              <a:spcBef>
                <a:spcPts val="152"/>
              </a:spcBef>
              <a:spcAft>
                <a:spcPts val="0"/>
              </a:spcAft>
              <a:buClr>
                <a:schemeClr val="dk1"/>
              </a:buClr>
              <a:buSzPts val="1015"/>
              <a:buFont typeface="Arial"/>
              <a:buNone/>
              <a:defRPr sz="1014"/>
            </a:lvl9pPr>
          </a:lstStyle>
          <a:p>
            <a:endParaRPr/>
          </a:p>
        </p:txBody>
      </p:sp>
      <p:sp>
        <p:nvSpPr>
          <p:cNvPr id="120" name="Google Shape;120;p18"/>
          <p:cNvSpPr txBox="1">
            <a:spLocks noGrp="1"/>
          </p:cNvSpPr>
          <p:nvPr>
            <p:ph type="body" idx="4"/>
          </p:nvPr>
        </p:nvSpPr>
        <p:spPr>
          <a:xfrm>
            <a:off x="4692711" y="1999387"/>
            <a:ext cx="3673187" cy="2643680"/>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121" name="Google Shape;121;p18"/>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22" name="Google Shape;122;p18"/>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23" name="Google Shape;123;p18"/>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19"/>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27" name="Google Shape;127;p19"/>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28" name="Google Shape;128;p19"/>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29"/>
        <p:cNvGrpSpPr/>
        <p:nvPr/>
      </p:nvGrpSpPr>
      <p:grpSpPr>
        <a:xfrm>
          <a:off x="0" y="0"/>
          <a:ext cx="0" cy="0"/>
          <a:chOff x="0" y="0"/>
          <a:chExt cx="0" cy="0"/>
        </a:xfrm>
      </p:grpSpPr>
      <p:sp>
        <p:nvSpPr>
          <p:cNvPr id="130" name="Google Shape;130;p20"/>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31" name="Google Shape;131;p20"/>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32" name="Google Shape;132;p20"/>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629842" y="342961"/>
            <a:ext cx="2949182" cy="120036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3887397" y="740699"/>
            <a:ext cx="4629157" cy="3655864"/>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Font typeface="Arial"/>
              <a:buChar char="•"/>
              <a:defRPr sz="1800"/>
            </a:lvl1pPr>
            <a:lvl2pPr marL="914400" lvl="1" indent="-328612" algn="l">
              <a:spcBef>
                <a:spcPts val="236"/>
              </a:spcBef>
              <a:spcAft>
                <a:spcPts val="0"/>
              </a:spcAft>
              <a:buClr>
                <a:schemeClr val="dk1"/>
              </a:buClr>
              <a:buSzPts val="1575"/>
              <a:buFont typeface="Arial"/>
              <a:buChar char="–"/>
              <a:defRPr sz="1575"/>
            </a:lvl2pPr>
            <a:lvl3pPr marL="1371600" lvl="2" indent="-314325" algn="l">
              <a:spcBef>
                <a:spcPts val="203"/>
              </a:spcBef>
              <a:spcAft>
                <a:spcPts val="0"/>
              </a:spcAft>
              <a:buClr>
                <a:schemeClr val="dk1"/>
              </a:buClr>
              <a:buSzPts val="1350"/>
              <a:buFont typeface="Arial"/>
              <a:buChar char="•"/>
              <a:defRPr sz="1350"/>
            </a:lvl3pPr>
            <a:lvl4pPr marL="1828800" lvl="3" indent="-300037" algn="l">
              <a:spcBef>
                <a:spcPts val="169"/>
              </a:spcBef>
              <a:spcAft>
                <a:spcPts val="0"/>
              </a:spcAft>
              <a:buClr>
                <a:schemeClr val="dk1"/>
              </a:buClr>
              <a:buSzPts val="1125"/>
              <a:buFont typeface="Arial"/>
              <a:buChar char="–"/>
              <a:defRPr sz="1125"/>
            </a:lvl4pPr>
            <a:lvl5pPr marL="2286000" lvl="4" indent="-300037" algn="l">
              <a:spcBef>
                <a:spcPts val="169"/>
              </a:spcBef>
              <a:spcAft>
                <a:spcPts val="0"/>
              </a:spcAft>
              <a:buClr>
                <a:schemeClr val="dk1"/>
              </a:buClr>
              <a:buSzPts val="1125"/>
              <a:buFont typeface="Arial"/>
              <a:buChar char="»"/>
              <a:defRPr sz="1125"/>
            </a:lvl5pPr>
            <a:lvl6pPr marL="2743200" lvl="5" indent="-300037" algn="l">
              <a:spcBef>
                <a:spcPts val="169"/>
              </a:spcBef>
              <a:spcAft>
                <a:spcPts val="0"/>
              </a:spcAft>
              <a:buClr>
                <a:schemeClr val="dk1"/>
              </a:buClr>
              <a:buSzPts val="1125"/>
              <a:buFont typeface="Arial"/>
              <a:buChar char="»"/>
              <a:defRPr sz="1125"/>
            </a:lvl6pPr>
            <a:lvl7pPr marL="3200400" lvl="6" indent="-300037" algn="l">
              <a:spcBef>
                <a:spcPts val="169"/>
              </a:spcBef>
              <a:spcAft>
                <a:spcPts val="0"/>
              </a:spcAft>
              <a:buClr>
                <a:schemeClr val="dk1"/>
              </a:buClr>
              <a:buSzPts val="1125"/>
              <a:buFont typeface="Arial"/>
              <a:buChar char="»"/>
              <a:defRPr sz="1125"/>
            </a:lvl7pPr>
            <a:lvl8pPr marL="3657600" lvl="7" indent="-300037" algn="l">
              <a:spcBef>
                <a:spcPts val="169"/>
              </a:spcBef>
              <a:spcAft>
                <a:spcPts val="0"/>
              </a:spcAft>
              <a:buClr>
                <a:schemeClr val="dk1"/>
              </a:buClr>
              <a:buSzPts val="1125"/>
              <a:buFont typeface="Arial"/>
              <a:buChar char="»"/>
              <a:defRPr sz="1125"/>
            </a:lvl8pPr>
            <a:lvl9pPr marL="4114800" lvl="8" indent="-300037" algn="l">
              <a:spcBef>
                <a:spcPts val="169"/>
              </a:spcBef>
              <a:spcAft>
                <a:spcPts val="0"/>
              </a:spcAft>
              <a:buClr>
                <a:schemeClr val="dk1"/>
              </a:buClr>
              <a:buSzPts val="1125"/>
              <a:buFont typeface="Arial"/>
              <a:buChar char="»"/>
              <a:defRPr sz="1125"/>
            </a:lvl9pPr>
          </a:lstStyle>
          <a:p>
            <a:endParaRPr/>
          </a:p>
        </p:txBody>
      </p:sp>
      <p:sp>
        <p:nvSpPr>
          <p:cNvPr id="136" name="Google Shape;136;p21"/>
          <p:cNvSpPr txBox="1">
            <a:spLocks noGrp="1"/>
          </p:cNvSpPr>
          <p:nvPr>
            <p:ph type="body" idx="2"/>
          </p:nvPr>
        </p:nvSpPr>
        <p:spPr>
          <a:xfrm>
            <a:off x="629842" y="1543322"/>
            <a:ext cx="2949182" cy="2859196"/>
          </a:xfrm>
          <a:prstGeom prst="rect">
            <a:avLst/>
          </a:prstGeom>
          <a:noFill/>
          <a:ln>
            <a:noFill/>
          </a:ln>
        </p:spPr>
        <p:txBody>
          <a:bodyPr spcFirstLastPara="1" wrap="square" lIns="91425" tIns="45700" rIns="91425" bIns="45700" anchor="t" anchorCtr="0">
            <a:noAutofit/>
          </a:bodyPr>
          <a:lstStyle>
            <a:lvl1pPr marL="457200" lvl="0" indent="-228600" algn="l">
              <a:spcBef>
                <a:spcPts val="135"/>
              </a:spcBef>
              <a:spcAft>
                <a:spcPts val="0"/>
              </a:spcAft>
              <a:buClr>
                <a:schemeClr val="dk1"/>
              </a:buClr>
              <a:buSzPts val="900"/>
              <a:buFont typeface="Arial"/>
              <a:buNone/>
              <a:defRPr sz="900"/>
            </a:lvl1pPr>
            <a:lvl2pPr marL="914400" lvl="1" indent="-228600" algn="l">
              <a:spcBef>
                <a:spcPts val="119"/>
              </a:spcBef>
              <a:spcAft>
                <a:spcPts val="0"/>
              </a:spcAft>
              <a:buClr>
                <a:schemeClr val="dk1"/>
              </a:buClr>
              <a:buSzPts val="790"/>
              <a:buFont typeface="Arial"/>
              <a:buNone/>
              <a:defRPr sz="790"/>
            </a:lvl2pPr>
            <a:lvl3pPr marL="1371600" lvl="2" indent="-228600" algn="l">
              <a:spcBef>
                <a:spcPts val="101"/>
              </a:spcBef>
              <a:spcAft>
                <a:spcPts val="0"/>
              </a:spcAft>
              <a:buClr>
                <a:schemeClr val="dk1"/>
              </a:buClr>
              <a:buSzPts val="675"/>
              <a:buFont typeface="Arial"/>
              <a:buNone/>
              <a:defRPr sz="675"/>
            </a:lvl3pPr>
            <a:lvl4pPr marL="1828800" lvl="3" indent="-228600" algn="l">
              <a:spcBef>
                <a:spcPts val="85"/>
              </a:spcBef>
              <a:spcAft>
                <a:spcPts val="0"/>
              </a:spcAft>
              <a:buClr>
                <a:schemeClr val="dk1"/>
              </a:buClr>
              <a:buSzPts val="565"/>
              <a:buFont typeface="Arial"/>
              <a:buNone/>
              <a:defRPr sz="565"/>
            </a:lvl4pPr>
            <a:lvl5pPr marL="2286000" lvl="4" indent="-228600" algn="l">
              <a:spcBef>
                <a:spcPts val="85"/>
              </a:spcBef>
              <a:spcAft>
                <a:spcPts val="0"/>
              </a:spcAft>
              <a:buClr>
                <a:schemeClr val="dk1"/>
              </a:buClr>
              <a:buSzPts val="565"/>
              <a:buFont typeface="Arial"/>
              <a:buNone/>
              <a:defRPr sz="565"/>
            </a:lvl5pPr>
            <a:lvl6pPr marL="2743200" lvl="5" indent="-228600" algn="l">
              <a:spcBef>
                <a:spcPts val="85"/>
              </a:spcBef>
              <a:spcAft>
                <a:spcPts val="0"/>
              </a:spcAft>
              <a:buClr>
                <a:schemeClr val="dk1"/>
              </a:buClr>
              <a:buSzPts val="565"/>
              <a:buFont typeface="Arial"/>
              <a:buNone/>
              <a:defRPr sz="565"/>
            </a:lvl6pPr>
            <a:lvl7pPr marL="3200400" lvl="6" indent="-228600" algn="l">
              <a:spcBef>
                <a:spcPts val="85"/>
              </a:spcBef>
              <a:spcAft>
                <a:spcPts val="0"/>
              </a:spcAft>
              <a:buClr>
                <a:schemeClr val="dk1"/>
              </a:buClr>
              <a:buSzPts val="565"/>
              <a:buFont typeface="Arial"/>
              <a:buNone/>
              <a:defRPr sz="565"/>
            </a:lvl7pPr>
            <a:lvl8pPr marL="3657600" lvl="7" indent="-228600" algn="l">
              <a:spcBef>
                <a:spcPts val="85"/>
              </a:spcBef>
              <a:spcAft>
                <a:spcPts val="0"/>
              </a:spcAft>
              <a:buClr>
                <a:schemeClr val="dk1"/>
              </a:buClr>
              <a:buSzPts val="565"/>
              <a:buFont typeface="Arial"/>
              <a:buNone/>
              <a:defRPr sz="565"/>
            </a:lvl8pPr>
            <a:lvl9pPr marL="4114800" lvl="8" indent="-228600" algn="l">
              <a:spcBef>
                <a:spcPts val="85"/>
              </a:spcBef>
              <a:spcAft>
                <a:spcPts val="0"/>
              </a:spcAft>
              <a:buClr>
                <a:schemeClr val="dk1"/>
              </a:buClr>
              <a:buSzPts val="565"/>
              <a:buFont typeface="Arial"/>
              <a:buNone/>
              <a:defRPr sz="565"/>
            </a:lvl9pPr>
          </a:lstStyle>
          <a:p>
            <a:endParaRPr/>
          </a:p>
        </p:txBody>
      </p:sp>
      <p:sp>
        <p:nvSpPr>
          <p:cNvPr id="137" name="Google Shape;137;p21"/>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38" name="Google Shape;138;p21"/>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39" name="Google Shape;139;p21"/>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200150"/>
            <a:ext cx="8229600" cy="3395663"/>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25" name="Google Shape;25;p3"/>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26" name="Google Shape;26;p3"/>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629842" y="342961"/>
            <a:ext cx="3124016" cy="120036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2"/>
          <p:cNvSpPr>
            <a:spLocks noGrp="1"/>
          </p:cNvSpPr>
          <p:nvPr>
            <p:ph type="pic" idx="2"/>
          </p:nvPr>
        </p:nvSpPr>
        <p:spPr>
          <a:xfrm>
            <a:off x="3887397" y="342961"/>
            <a:ext cx="4629157" cy="4053603"/>
          </a:xfrm>
          <a:prstGeom prst="rect">
            <a:avLst/>
          </a:prstGeom>
          <a:noFill/>
          <a:ln>
            <a:noFill/>
          </a:ln>
        </p:spPr>
      </p:sp>
      <p:sp>
        <p:nvSpPr>
          <p:cNvPr id="143" name="Google Shape;143;p22"/>
          <p:cNvSpPr txBox="1">
            <a:spLocks noGrp="1"/>
          </p:cNvSpPr>
          <p:nvPr>
            <p:ph type="body" idx="1"/>
          </p:nvPr>
        </p:nvSpPr>
        <p:spPr>
          <a:xfrm>
            <a:off x="629842" y="1543322"/>
            <a:ext cx="3124016" cy="2859196"/>
          </a:xfrm>
          <a:prstGeom prst="rect">
            <a:avLst/>
          </a:prstGeom>
          <a:noFill/>
          <a:ln>
            <a:noFill/>
          </a:ln>
        </p:spPr>
        <p:txBody>
          <a:bodyPr spcFirstLastPara="1" wrap="square" lIns="91425" tIns="45700" rIns="91425" bIns="45700" anchor="t" anchorCtr="0">
            <a:noAutofit/>
          </a:bodyPr>
          <a:lstStyle>
            <a:lvl1pPr marL="457200" lvl="0" indent="-228600" algn="l">
              <a:spcBef>
                <a:spcPts val="169"/>
              </a:spcBef>
              <a:spcAft>
                <a:spcPts val="0"/>
              </a:spcAft>
              <a:buClr>
                <a:schemeClr val="dk1"/>
              </a:buClr>
              <a:buSzPts val="1125"/>
              <a:buFont typeface="Arial"/>
              <a:buNone/>
              <a:defRPr sz="1125"/>
            </a:lvl1pPr>
            <a:lvl2pPr marL="914400" lvl="1" indent="-228600" algn="l">
              <a:spcBef>
                <a:spcPts val="152"/>
              </a:spcBef>
              <a:spcAft>
                <a:spcPts val="0"/>
              </a:spcAft>
              <a:buClr>
                <a:schemeClr val="dk1"/>
              </a:buClr>
              <a:buSzPts val="1015"/>
              <a:buFont typeface="Arial"/>
              <a:buNone/>
              <a:defRPr sz="1014"/>
            </a:lvl2pPr>
            <a:lvl3pPr marL="1371600" lvl="2" indent="-228600" algn="l">
              <a:spcBef>
                <a:spcPts val="135"/>
              </a:spcBef>
              <a:spcAft>
                <a:spcPts val="0"/>
              </a:spcAft>
              <a:buClr>
                <a:schemeClr val="dk1"/>
              </a:buClr>
              <a:buSzPts val="900"/>
              <a:buFont typeface="Arial"/>
              <a:buNone/>
              <a:defRPr sz="900"/>
            </a:lvl3pPr>
            <a:lvl4pPr marL="1828800" lvl="3" indent="-228600" algn="l">
              <a:spcBef>
                <a:spcPts val="119"/>
              </a:spcBef>
              <a:spcAft>
                <a:spcPts val="0"/>
              </a:spcAft>
              <a:buClr>
                <a:schemeClr val="dk1"/>
              </a:buClr>
              <a:buSzPts val="790"/>
              <a:buFont typeface="Arial"/>
              <a:buNone/>
              <a:defRPr sz="790"/>
            </a:lvl4pPr>
            <a:lvl5pPr marL="2286000" lvl="4" indent="-228600" algn="l">
              <a:spcBef>
                <a:spcPts val="119"/>
              </a:spcBef>
              <a:spcAft>
                <a:spcPts val="0"/>
              </a:spcAft>
              <a:buClr>
                <a:schemeClr val="dk1"/>
              </a:buClr>
              <a:buSzPts val="790"/>
              <a:buFont typeface="Arial"/>
              <a:buNone/>
              <a:defRPr sz="790"/>
            </a:lvl5pPr>
            <a:lvl6pPr marL="2743200" lvl="5" indent="-228600" algn="l">
              <a:spcBef>
                <a:spcPts val="119"/>
              </a:spcBef>
              <a:spcAft>
                <a:spcPts val="0"/>
              </a:spcAft>
              <a:buClr>
                <a:schemeClr val="dk1"/>
              </a:buClr>
              <a:buSzPts val="790"/>
              <a:buFont typeface="Arial"/>
              <a:buNone/>
              <a:defRPr sz="790"/>
            </a:lvl6pPr>
            <a:lvl7pPr marL="3200400" lvl="6" indent="-228600" algn="l">
              <a:spcBef>
                <a:spcPts val="119"/>
              </a:spcBef>
              <a:spcAft>
                <a:spcPts val="0"/>
              </a:spcAft>
              <a:buClr>
                <a:schemeClr val="dk1"/>
              </a:buClr>
              <a:buSzPts val="790"/>
              <a:buFont typeface="Arial"/>
              <a:buNone/>
              <a:defRPr sz="790"/>
            </a:lvl7pPr>
            <a:lvl8pPr marL="3657600" lvl="7" indent="-228600" algn="l">
              <a:spcBef>
                <a:spcPts val="119"/>
              </a:spcBef>
              <a:spcAft>
                <a:spcPts val="0"/>
              </a:spcAft>
              <a:buClr>
                <a:schemeClr val="dk1"/>
              </a:buClr>
              <a:buSzPts val="790"/>
              <a:buFont typeface="Arial"/>
              <a:buNone/>
              <a:defRPr sz="790"/>
            </a:lvl8pPr>
            <a:lvl9pPr marL="4114800" lvl="8" indent="-228600" algn="l">
              <a:spcBef>
                <a:spcPts val="119"/>
              </a:spcBef>
              <a:spcAft>
                <a:spcPts val="0"/>
              </a:spcAft>
              <a:buClr>
                <a:schemeClr val="dk1"/>
              </a:buClr>
              <a:buSzPts val="790"/>
              <a:buFont typeface="Arial"/>
              <a:buNone/>
              <a:defRPr sz="790"/>
            </a:lvl9pPr>
          </a:lstStyle>
          <a:p>
            <a:endParaRPr/>
          </a:p>
        </p:txBody>
      </p:sp>
      <p:sp>
        <p:nvSpPr>
          <p:cNvPr id="144" name="Google Shape;144;p22"/>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45" name="Google Shape;145;p22"/>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46" name="Google Shape;146;p22"/>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23"/>
          <p:cNvSpPr txBox="1">
            <a:spLocks noGrp="1"/>
          </p:cNvSpPr>
          <p:nvPr>
            <p:ph type="body" idx="1"/>
          </p:nvPr>
        </p:nvSpPr>
        <p:spPr>
          <a:xfrm rot="5400000">
            <a:off x="2874169" y="-1216819"/>
            <a:ext cx="33956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150" name="Google Shape;150;p23"/>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51" name="Google Shape;151;p23"/>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52" name="Google Shape;152;p23"/>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竖版" type="vertTitleAndTx">
  <p:cSld name="VERTICAL_TITLE_AND_VERTICAL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rot="5400000">
            <a:off x="5463403" y="1372023"/>
            <a:ext cx="4389418" cy="205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rot="5400000">
            <a:off x="1288962" y="-625745"/>
            <a:ext cx="4389418" cy="6052939"/>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156" name="Google Shape;156;p24"/>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57" name="Google Shape;157;p24"/>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58" name="Google Shape;158;p24"/>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3888" y="1282530"/>
            <a:ext cx="7886712" cy="213993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3375"/>
              <a:buFont typeface="Arial"/>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23888" y="3442705"/>
            <a:ext cx="7886712" cy="1125339"/>
          </a:xfrm>
          <a:prstGeom prst="rect">
            <a:avLst/>
          </a:prstGeom>
          <a:noFill/>
          <a:ln>
            <a:noFill/>
          </a:ln>
        </p:spPr>
        <p:txBody>
          <a:bodyPr spcFirstLastPara="1" wrap="square" lIns="91425" tIns="45700" rIns="91425" bIns="45700" anchor="t" anchorCtr="0">
            <a:noAutofit/>
          </a:bodyPr>
          <a:lstStyle>
            <a:lvl1pPr marL="457200" lvl="0" indent="-228600" algn="l">
              <a:spcBef>
                <a:spcPts val="203"/>
              </a:spcBef>
              <a:spcAft>
                <a:spcPts val="0"/>
              </a:spcAft>
              <a:buClr>
                <a:srgbClr val="888888"/>
              </a:buClr>
              <a:buSzPts val="1350"/>
              <a:buFont typeface="Arial"/>
              <a:buNone/>
              <a:defRPr sz="1350">
                <a:solidFill>
                  <a:srgbClr val="888888"/>
                </a:solidFill>
              </a:defRPr>
            </a:lvl1pPr>
            <a:lvl2pPr marL="914400" lvl="1" indent="-228600" algn="l">
              <a:spcBef>
                <a:spcPts val="169"/>
              </a:spcBef>
              <a:spcAft>
                <a:spcPts val="0"/>
              </a:spcAft>
              <a:buClr>
                <a:srgbClr val="888888"/>
              </a:buClr>
              <a:buSzPts val="1125"/>
              <a:buFont typeface="Arial"/>
              <a:buNone/>
              <a:defRPr sz="1125">
                <a:solidFill>
                  <a:srgbClr val="888888"/>
                </a:solidFill>
              </a:defRPr>
            </a:lvl2pPr>
            <a:lvl3pPr marL="1371600" lvl="2" indent="-228600" algn="l">
              <a:spcBef>
                <a:spcPts val="152"/>
              </a:spcBef>
              <a:spcAft>
                <a:spcPts val="0"/>
              </a:spcAft>
              <a:buClr>
                <a:srgbClr val="888888"/>
              </a:buClr>
              <a:buSzPts val="1015"/>
              <a:buFont typeface="Arial"/>
              <a:buNone/>
              <a:defRPr sz="1014">
                <a:solidFill>
                  <a:srgbClr val="888888"/>
                </a:solidFill>
              </a:defRPr>
            </a:lvl3pPr>
            <a:lvl4pPr marL="1828800" lvl="3" indent="-228600" algn="l">
              <a:spcBef>
                <a:spcPts val="135"/>
              </a:spcBef>
              <a:spcAft>
                <a:spcPts val="0"/>
              </a:spcAft>
              <a:buClr>
                <a:srgbClr val="888888"/>
              </a:buClr>
              <a:buSzPts val="900"/>
              <a:buFont typeface="Arial"/>
              <a:buNone/>
              <a:defRPr sz="900">
                <a:solidFill>
                  <a:srgbClr val="888888"/>
                </a:solidFill>
              </a:defRPr>
            </a:lvl4pPr>
            <a:lvl5pPr marL="2286000" lvl="4" indent="-228600" algn="l">
              <a:spcBef>
                <a:spcPts val="135"/>
              </a:spcBef>
              <a:spcAft>
                <a:spcPts val="0"/>
              </a:spcAft>
              <a:buClr>
                <a:srgbClr val="888888"/>
              </a:buClr>
              <a:buSzPts val="900"/>
              <a:buFont typeface="Arial"/>
              <a:buNone/>
              <a:defRPr sz="900">
                <a:solidFill>
                  <a:srgbClr val="888888"/>
                </a:solidFill>
              </a:defRPr>
            </a:lvl5pPr>
            <a:lvl6pPr marL="2743200" lvl="5" indent="-228600" algn="l">
              <a:spcBef>
                <a:spcPts val="135"/>
              </a:spcBef>
              <a:spcAft>
                <a:spcPts val="0"/>
              </a:spcAft>
              <a:buClr>
                <a:srgbClr val="888888"/>
              </a:buClr>
              <a:buSzPts val="900"/>
              <a:buFont typeface="Arial"/>
              <a:buNone/>
              <a:defRPr sz="900">
                <a:solidFill>
                  <a:srgbClr val="888888"/>
                </a:solidFill>
              </a:defRPr>
            </a:lvl6pPr>
            <a:lvl7pPr marL="3200400" lvl="6" indent="-228600" algn="l">
              <a:spcBef>
                <a:spcPts val="135"/>
              </a:spcBef>
              <a:spcAft>
                <a:spcPts val="0"/>
              </a:spcAft>
              <a:buClr>
                <a:srgbClr val="888888"/>
              </a:buClr>
              <a:buSzPts val="900"/>
              <a:buFont typeface="Arial"/>
              <a:buNone/>
              <a:defRPr sz="900">
                <a:solidFill>
                  <a:srgbClr val="888888"/>
                </a:solidFill>
              </a:defRPr>
            </a:lvl7pPr>
            <a:lvl8pPr marL="3657600" lvl="7" indent="-228600" algn="l">
              <a:spcBef>
                <a:spcPts val="135"/>
              </a:spcBef>
              <a:spcAft>
                <a:spcPts val="0"/>
              </a:spcAft>
              <a:buClr>
                <a:srgbClr val="888888"/>
              </a:buClr>
              <a:buSzPts val="900"/>
              <a:buFont typeface="Arial"/>
              <a:buNone/>
              <a:defRPr sz="900">
                <a:solidFill>
                  <a:srgbClr val="888888"/>
                </a:solidFill>
              </a:defRPr>
            </a:lvl8pPr>
            <a:lvl9pPr marL="4114800" lvl="8" indent="-228600" algn="l">
              <a:spcBef>
                <a:spcPts val="135"/>
              </a:spcBef>
              <a:spcAft>
                <a:spcPts val="0"/>
              </a:spcAft>
              <a:buClr>
                <a:srgbClr val="888888"/>
              </a:buClr>
              <a:buSzPts val="900"/>
              <a:buFont typeface="Arial"/>
              <a:buNone/>
              <a:defRPr sz="900">
                <a:solidFill>
                  <a:srgbClr val="888888"/>
                </a:solidFill>
              </a:defRPr>
            </a:lvl9pPr>
          </a:lstStyle>
          <a:p>
            <a:endParaRPr/>
          </a:p>
        </p:txBody>
      </p:sp>
      <p:sp>
        <p:nvSpPr>
          <p:cNvPr id="30" name="Google Shape;30;p4"/>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31" name="Google Shape;31;p4"/>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32" name="Google Shape;32;p4"/>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1" y="1200362"/>
            <a:ext cx="4032510" cy="3395071"/>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4654303" y="1200362"/>
            <a:ext cx="4032510" cy="3395071"/>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38" name="Google Shape;38;p5"/>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39" name="Google Shape;39;p5"/>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2" y="273892"/>
            <a:ext cx="7886712" cy="99434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90082" y="1334064"/>
            <a:ext cx="3655186" cy="618043"/>
          </a:xfrm>
          <a:prstGeom prst="rect">
            <a:avLst/>
          </a:prstGeom>
          <a:noFill/>
          <a:ln>
            <a:noFill/>
          </a:ln>
        </p:spPr>
        <p:txBody>
          <a:bodyPr spcFirstLastPara="1" wrap="square" lIns="91425" tIns="45700" rIns="91425" bIns="45700" anchor="ctr" anchorCtr="0">
            <a:noAutofit/>
          </a:bodyPr>
          <a:lstStyle>
            <a:lvl1pPr marL="457200" lvl="0" indent="-228600" algn="l">
              <a:spcBef>
                <a:spcPts val="236"/>
              </a:spcBef>
              <a:spcAft>
                <a:spcPts val="0"/>
              </a:spcAft>
              <a:buClr>
                <a:schemeClr val="dk1"/>
              </a:buClr>
              <a:buSzPts val="1575"/>
              <a:buFont typeface="Arial"/>
              <a:buNone/>
              <a:defRPr sz="1575"/>
            </a:lvl1pPr>
            <a:lvl2pPr marL="914400" lvl="1" indent="-228600" algn="l">
              <a:spcBef>
                <a:spcPts val="203"/>
              </a:spcBef>
              <a:spcAft>
                <a:spcPts val="0"/>
              </a:spcAft>
              <a:buClr>
                <a:schemeClr val="dk1"/>
              </a:buClr>
              <a:buSzPts val="1350"/>
              <a:buFont typeface="Arial"/>
              <a:buNone/>
              <a:defRPr sz="1350"/>
            </a:lvl2pPr>
            <a:lvl3pPr marL="1371600" lvl="2" indent="-228600" algn="l">
              <a:spcBef>
                <a:spcPts val="169"/>
              </a:spcBef>
              <a:spcAft>
                <a:spcPts val="0"/>
              </a:spcAft>
              <a:buClr>
                <a:schemeClr val="dk1"/>
              </a:buClr>
              <a:buSzPts val="1125"/>
              <a:buFont typeface="Arial"/>
              <a:buNone/>
              <a:defRPr sz="1125"/>
            </a:lvl3pPr>
            <a:lvl4pPr marL="1828800" lvl="3" indent="-228600" algn="l">
              <a:spcBef>
                <a:spcPts val="152"/>
              </a:spcBef>
              <a:spcAft>
                <a:spcPts val="0"/>
              </a:spcAft>
              <a:buClr>
                <a:schemeClr val="dk1"/>
              </a:buClr>
              <a:buSzPts val="1015"/>
              <a:buFont typeface="Arial"/>
              <a:buNone/>
              <a:defRPr sz="1014"/>
            </a:lvl4pPr>
            <a:lvl5pPr marL="2286000" lvl="4" indent="-228600" algn="l">
              <a:spcBef>
                <a:spcPts val="152"/>
              </a:spcBef>
              <a:spcAft>
                <a:spcPts val="0"/>
              </a:spcAft>
              <a:buClr>
                <a:schemeClr val="dk1"/>
              </a:buClr>
              <a:buSzPts val="1015"/>
              <a:buFont typeface="Arial"/>
              <a:buNone/>
              <a:defRPr sz="1014"/>
            </a:lvl5pPr>
            <a:lvl6pPr marL="2743200" lvl="5" indent="-228600" algn="l">
              <a:spcBef>
                <a:spcPts val="152"/>
              </a:spcBef>
              <a:spcAft>
                <a:spcPts val="0"/>
              </a:spcAft>
              <a:buClr>
                <a:schemeClr val="dk1"/>
              </a:buClr>
              <a:buSzPts val="1015"/>
              <a:buFont typeface="Arial"/>
              <a:buNone/>
              <a:defRPr sz="1014"/>
            </a:lvl6pPr>
            <a:lvl7pPr marL="3200400" lvl="6" indent="-228600" algn="l">
              <a:spcBef>
                <a:spcPts val="152"/>
              </a:spcBef>
              <a:spcAft>
                <a:spcPts val="0"/>
              </a:spcAft>
              <a:buClr>
                <a:schemeClr val="dk1"/>
              </a:buClr>
              <a:buSzPts val="1015"/>
              <a:buFont typeface="Arial"/>
              <a:buNone/>
              <a:defRPr sz="1014"/>
            </a:lvl7pPr>
            <a:lvl8pPr marL="3657600" lvl="7" indent="-228600" algn="l">
              <a:spcBef>
                <a:spcPts val="152"/>
              </a:spcBef>
              <a:spcAft>
                <a:spcPts val="0"/>
              </a:spcAft>
              <a:buClr>
                <a:schemeClr val="dk1"/>
              </a:buClr>
              <a:buSzPts val="1015"/>
              <a:buFont typeface="Arial"/>
              <a:buNone/>
              <a:defRPr sz="1014"/>
            </a:lvl8pPr>
            <a:lvl9pPr marL="4114800" lvl="8" indent="-228600" algn="l">
              <a:spcBef>
                <a:spcPts val="152"/>
              </a:spcBef>
              <a:spcAft>
                <a:spcPts val="0"/>
              </a:spcAft>
              <a:buClr>
                <a:schemeClr val="dk1"/>
              </a:buClr>
              <a:buSzPts val="1015"/>
              <a:buFont typeface="Arial"/>
              <a:buNone/>
              <a:defRPr sz="1014"/>
            </a:lvl9pPr>
          </a:lstStyle>
          <a:p>
            <a:endParaRPr/>
          </a:p>
        </p:txBody>
      </p:sp>
      <p:sp>
        <p:nvSpPr>
          <p:cNvPr id="43" name="Google Shape;43;p6"/>
          <p:cNvSpPr txBox="1">
            <a:spLocks noGrp="1"/>
          </p:cNvSpPr>
          <p:nvPr>
            <p:ph type="body" idx="2"/>
          </p:nvPr>
        </p:nvSpPr>
        <p:spPr>
          <a:xfrm>
            <a:off x="890082" y="1999387"/>
            <a:ext cx="3655186" cy="2643680"/>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4692711" y="1334064"/>
            <a:ext cx="3673187" cy="618043"/>
          </a:xfrm>
          <a:prstGeom prst="rect">
            <a:avLst/>
          </a:prstGeom>
          <a:noFill/>
          <a:ln>
            <a:noFill/>
          </a:ln>
        </p:spPr>
        <p:txBody>
          <a:bodyPr spcFirstLastPara="1" wrap="square" lIns="91425" tIns="45700" rIns="91425" bIns="45700" anchor="ctr" anchorCtr="0">
            <a:noAutofit/>
          </a:bodyPr>
          <a:lstStyle>
            <a:lvl1pPr marL="457200" lvl="0" indent="-228600" algn="l">
              <a:spcBef>
                <a:spcPts val="236"/>
              </a:spcBef>
              <a:spcAft>
                <a:spcPts val="0"/>
              </a:spcAft>
              <a:buClr>
                <a:schemeClr val="dk1"/>
              </a:buClr>
              <a:buSzPts val="1575"/>
              <a:buFont typeface="Arial"/>
              <a:buNone/>
              <a:defRPr sz="1575"/>
            </a:lvl1pPr>
            <a:lvl2pPr marL="914400" lvl="1" indent="-228600" algn="l">
              <a:spcBef>
                <a:spcPts val="203"/>
              </a:spcBef>
              <a:spcAft>
                <a:spcPts val="0"/>
              </a:spcAft>
              <a:buClr>
                <a:schemeClr val="dk1"/>
              </a:buClr>
              <a:buSzPts val="1350"/>
              <a:buFont typeface="Arial"/>
              <a:buNone/>
              <a:defRPr sz="1350"/>
            </a:lvl2pPr>
            <a:lvl3pPr marL="1371600" lvl="2" indent="-228600" algn="l">
              <a:spcBef>
                <a:spcPts val="169"/>
              </a:spcBef>
              <a:spcAft>
                <a:spcPts val="0"/>
              </a:spcAft>
              <a:buClr>
                <a:schemeClr val="dk1"/>
              </a:buClr>
              <a:buSzPts val="1125"/>
              <a:buFont typeface="Arial"/>
              <a:buNone/>
              <a:defRPr sz="1125"/>
            </a:lvl3pPr>
            <a:lvl4pPr marL="1828800" lvl="3" indent="-228600" algn="l">
              <a:spcBef>
                <a:spcPts val="152"/>
              </a:spcBef>
              <a:spcAft>
                <a:spcPts val="0"/>
              </a:spcAft>
              <a:buClr>
                <a:schemeClr val="dk1"/>
              </a:buClr>
              <a:buSzPts val="1015"/>
              <a:buFont typeface="Arial"/>
              <a:buNone/>
              <a:defRPr sz="1014"/>
            </a:lvl4pPr>
            <a:lvl5pPr marL="2286000" lvl="4" indent="-228600" algn="l">
              <a:spcBef>
                <a:spcPts val="152"/>
              </a:spcBef>
              <a:spcAft>
                <a:spcPts val="0"/>
              </a:spcAft>
              <a:buClr>
                <a:schemeClr val="dk1"/>
              </a:buClr>
              <a:buSzPts val="1015"/>
              <a:buFont typeface="Arial"/>
              <a:buNone/>
              <a:defRPr sz="1014"/>
            </a:lvl5pPr>
            <a:lvl6pPr marL="2743200" lvl="5" indent="-228600" algn="l">
              <a:spcBef>
                <a:spcPts val="152"/>
              </a:spcBef>
              <a:spcAft>
                <a:spcPts val="0"/>
              </a:spcAft>
              <a:buClr>
                <a:schemeClr val="dk1"/>
              </a:buClr>
              <a:buSzPts val="1015"/>
              <a:buFont typeface="Arial"/>
              <a:buNone/>
              <a:defRPr sz="1014"/>
            </a:lvl6pPr>
            <a:lvl7pPr marL="3200400" lvl="6" indent="-228600" algn="l">
              <a:spcBef>
                <a:spcPts val="152"/>
              </a:spcBef>
              <a:spcAft>
                <a:spcPts val="0"/>
              </a:spcAft>
              <a:buClr>
                <a:schemeClr val="dk1"/>
              </a:buClr>
              <a:buSzPts val="1015"/>
              <a:buFont typeface="Arial"/>
              <a:buNone/>
              <a:defRPr sz="1014"/>
            </a:lvl7pPr>
            <a:lvl8pPr marL="3657600" lvl="7" indent="-228600" algn="l">
              <a:spcBef>
                <a:spcPts val="152"/>
              </a:spcBef>
              <a:spcAft>
                <a:spcPts val="0"/>
              </a:spcAft>
              <a:buClr>
                <a:schemeClr val="dk1"/>
              </a:buClr>
              <a:buSzPts val="1015"/>
              <a:buFont typeface="Arial"/>
              <a:buNone/>
              <a:defRPr sz="1014"/>
            </a:lvl8pPr>
            <a:lvl9pPr marL="4114800" lvl="8" indent="-228600" algn="l">
              <a:spcBef>
                <a:spcPts val="152"/>
              </a:spcBef>
              <a:spcAft>
                <a:spcPts val="0"/>
              </a:spcAft>
              <a:buClr>
                <a:schemeClr val="dk1"/>
              </a:buClr>
              <a:buSzPts val="1015"/>
              <a:buFont typeface="Arial"/>
              <a:buNone/>
              <a:defRPr sz="1014"/>
            </a:lvl9pPr>
          </a:lstStyle>
          <a:p>
            <a:endParaRPr/>
          </a:p>
        </p:txBody>
      </p:sp>
      <p:sp>
        <p:nvSpPr>
          <p:cNvPr id="45" name="Google Shape;45;p6"/>
          <p:cNvSpPr txBox="1">
            <a:spLocks noGrp="1"/>
          </p:cNvSpPr>
          <p:nvPr>
            <p:ph type="body" idx="4"/>
          </p:nvPr>
        </p:nvSpPr>
        <p:spPr>
          <a:xfrm>
            <a:off x="4692711" y="1999387"/>
            <a:ext cx="3673187" cy="2643680"/>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47" name="Google Shape;47;p6"/>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48" name="Google Shape;48;p6"/>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52" name="Google Shape;52;p7"/>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53" name="Google Shape;53;p7"/>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56" name="Google Shape;56;p8"/>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57" name="Google Shape;57;p8"/>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2" y="342961"/>
            <a:ext cx="2949182" cy="120036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7" y="740699"/>
            <a:ext cx="4629157" cy="3655864"/>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Font typeface="Arial"/>
              <a:buChar char="•"/>
              <a:defRPr sz="1800"/>
            </a:lvl1pPr>
            <a:lvl2pPr marL="914400" lvl="1" indent="-328612" algn="l">
              <a:spcBef>
                <a:spcPts val="236"/>
              </a:spcBef>
              <a:spcAft>
                <a:spcPts val="0"/>
              </a:spcAft>
              <a:buClr>
                <a:schemeClr val="dk1"/>
              </a:buClr>
              <a:buSzPts val="1575"/>
              <a:buFont typeface="Arial"/>
              <a:buChar char="–"/>
              <a:defRPr sz="1575"/>
            </a:lvl2pPr>
            <a:lvl3pPr marL="1371600" lvl="2" indent="-314325" algn="l">
              <a:spcBef>
                <a:spcPts val="203"/>
              </a:spcBef>
              <a:spcAft>
                <a:spcPts val="0"/>
              </a:spcAft>
              <a:buClr>
                <a:schemeClr val="dk1"/>
              </a:buClr>
              <a:buSzPts val="1350"/>
              <a:buFont typeface="Arial"/>
              <a:buChar char="•"/>
              <a:defRPr sz="1350"/>
            </a:lvl3pPr>
            <a:lvl4pPr marL="1828800" lvl="3" indent="-300037" algn="l">
              <a:spcBef>
                <a:spcPts val="169"/>
              </a:spcBef>
              <a:spcAft>
                <a:spcPts val="0"/>
              </a:spcAft>
              <a:buClr>
                <a:schemeClr val="dk1"/>
              </a:buClr>
              <a:buSzPts val="1125"/>
              <a:buFont typeface="Arial"/>
              <a:buChar char="–"/>
              <a:defRPr sz="1125"/>
            </a:lvl4pPr>
            <a:lvl5pPr marL="2286000" lvl="4" indent="-300037" algn="l">
              <a:spcBef>
                <a:spcPts val="169"/>
              </a:spcBef>
              <a:spcAft>
                <a:spcPts val="0"/>
              </a:spcAft>
              <a:buClr>
                <a:schemeClr val="dk1"/>
              </a:buClr>
              <a:buSzPts val="1125"/>
              <a:buFont typeface="Arial"/>
              <a:buChar char="»"/>
              <a:defRPr sz="1125"/>
            </a:lvl5pPr>
            <a:lvl6pPr marL="2743200" lvl="5" indent="-300037" algn="l">
              <a:spcBef>
                <a:spcPts val="169"/>
              </a:spcBef>
              <a:spcAft>
                <a:spcPts val="0"/>
              </a:spcAft>
              <a:buClr>
                <a:schemeClr val="dk1"/>
              </a:buClr>
              <a:buSzPts val="1125"/>
              <a:buFont typeface="Arial"/>
              <a:buChar char="»"/>
              <a:defRPr sz="1125"/>
            </a:lvl6pPr>
            <a:lvl7pPr marL="3200400" lvl="6" indent="-300037" algn="l">
              <a:spcBef>
                <a:spcPts val="169"/>
              </a:spcBef>
              <a:spcAft>
                <a:spcPts val="0"/>
              </a:spcAft>
              <a:buClr>
                <a:schemeClr val="dk1"/>
              </a:buClr>
              <a:buSzPts val="1125"/>
              <a:buFont typeface="Arial"/>
              <a:buChar char="»"/>
              <a:defRPr sz="1125"/>
            </a:lvl7pPr>
            <a:lvl8pPr marL="3657600" lvl="7" indent="-300037" algn="l">
              <a:spcBef>
                <a:spcPts val="169"/>
              </a:spcBef>
              <a:spcAft>
                <a:spcPts val="0"/>
              </a:spcAft>
              <a:buClr>
                <a:schemeClr val="dk1"/>
              </a:buClr>
              <a:buSzPts val="1125"/>
              <a:buFont typeface="Arial"/>
              <a:buChar char="»"/>
              <a:defRPr sz="1125"/>
            </a:lvl8pPr>
            <a:lvl9pPr marL="4114800" lvl="8" indent="-300037" algn="l">
              <a:spcBef>
                <a:spcPts val="169"/>
              </a:spcBef>
              <a:spcAft>
                <a:spcPts val="0"/>
              </a:spcAft>
              <a:buClr>
                <a:schemeClr val="dk1"/>
              </a:buClr>
              <a:buSzPts val="1125"/>
              <a:buFont typeface="Arial"/>
              <a:buChar char="»"/>
              <a:defRPr sz="1125"/>
            </a:lvl9pPr>
          </a:lstStyle>
          <a:p>
            <a:endParaRPr/>
          </a:p>
        </p:txBody>
      </p:sp>
      <p:sp>
        <p:nvSpPr>
          <p:cNvPr id="61" name="Google Shape;61;p9"/>
          <p:cNvSpPr txBox="1">
            <a:spLocks noGrp="1"/>
          </p:cNvSpPr>
          <p:nvPr>
            <p:ph type="body" idx="2"/>
          </p:nvPr>
        </p:nvSpPr>
        <p:spPr>
          <a:xfrm>
            <a:off x="629842" y="1543322"/>
            <a:ext cx="2949182" cy="2859196"/>
          </a:xfrm>
          <a:prstGeom prst="rect">
            <a:avLst/>
          </a:prstGeom>
          <a:noFill/>
          <a:ln>
            <a:noFill/>
          </a:ln>
        </p:spPr>
        <p:txBody>
          <a:bodyPr spcFirstLastPara="1" wrap="square" lIns="91425" tIns="45700" rIns="91425" bIns="45700" anchor="t" anchorCtr="0">
            <a:noAutofit/>
          </a:bodyPr>
          <a:lstStyle>
            <a:lvl1pPr marL="457200" lvl="0" indent="-228600" algn="l">
              <a:spcBef>
                <a:spcPts val="135"/>
              </a:spcBef>
              <a:spcAft>
                <a:spcPts val="0"/>
              </a:spcAft>
              <a:buClr>
                <a:schemeClr val="dk1"/>
              </a:buClr>
              <a:buSzPts val="900"/>
              <a:buFont typeface="Arial"/>
              <a:buNone/>
              <a:defRPr sz="900"/>
            </a:lvl1pPr>
            <a:lvl2pPr marL="914400" lvl="1" indent="-228600" algn="l">
              <a:spcBef>
                <a:spcPts val="119"/>
              </a:spcBef>
              <a:spcAft>
                <a:spcPts val="0"/>
              </a:spcAft>
              <a:buClr>
                <a:schemeClr val="dk1"/>
              </a:buClr>
              <a:buSzPts val="790"/>
              <a:buFont typeface="Arial"/>
              <a:buNone/>
              <a:defRPr sz="790"/>
            </a:lvl2pPr>
            <a:lvl3pPr marL="1371600" lvl="2" indent="-228600" algn="l">
              <a:spcBef>
                <a:spcPts val="101"/>
              </a:spcBef>
              <a:spcAft>
                <a:spcPts val="0"/>
              </a:spcAft>
              <a:buClr>
                <a:schemeClr val="dk1"/>
              </a:buClr>
              <a:buSzPts val="675"/>
              <a:buFont typeface="Arial"/>
              <a:buNone/>
              <a:defRPr sz="675"/>
            </a:lvl3pPr>
            <a:lvl4pPr marL="1828800" lvl="3" indent="-228600" algn="l">
              <a:spcBef>
                <a:spcPts val="85"/>
              </a:spcBef>
              <a:spcAft>
                <a:spcPts val="0"/>
              </a:spcAft>
              <a:buClr>
                <a:schemeClr val="dk1"/>
              </a:buClr>
              <a:buSzPts val="565"/>
              <a:buFont typeface="Arial"/>
              <a:buNone/>
              <a:defRPr sz="565"/>
            </a:lvl4pPr>
            <a:lvl5pPr marL="2286000" lvl="4" indent="-228600" algn="l">
              <a:spcBef>
                <a:spcPts val="85"/>
              </a:spcBef>
              <a:spcAft>
                <a:spcPts val="0"/>
              </a:spcAft>
              <a:buClr>
                <a:schemeClr val="dk1"/>
              </a:buClr>
              <a:buSzPts val="565"/>
              <a:buFont typeface="Arial"/>
              <a:buNone/>
              <a:defRPr sz="565"/>
            </a:lvl5pPr>
            <a:lvl6pPr marL="2743200" lvl="5" indent="-228600" algn="l">
              <a:spcBef>
                <a:spcPts val="85"/>
              </a:spcBef>
              <a:spcAft>
                <a:spcPts val="0"/>
              </a:spcAft>
              <a:buClr>
                <a:schemeClr val="dk1"/>
              </a:buClr>
              <a:buSzPts val="565"/>
              <a:buFont typeface="Arial"/>
              <a:buNone/>
              <a:defRPr sz="565"/>
            </a:lvl6pPr>
            <a:lvl7pPr marL="3200400" lvl="6" indent="-228600" algn="l">
              <a:spcBef>
                <a:spcPts val="85"/>
              </a:spcBef>
              <a:spcAft>
                <a:spcPts val="0"/>
              </a:spcAft>
              <a:buClr>
                <a:schemeClr val="dk1"/>
              </a:buClr>
              <a:buSzPts val="565"/>
              <a:buFont typeface="Arial"/>
              <a:buNone/>
              <a:defRPr sz="565"/>
            </a:lvl7pPr>
            <a:lvl8pPr marL="3657600" lvl="7" indent="-228600" algn="l">
              <a:spcBef>
                <a:spcPts val="85"/>
              </a:spcBef>
              <a:spcAft>
                <a:spcPts val="0"/>
              </a:spcAft>
              <a:buClr>
                <a:schemeClr val="dk1"/>
              </a:buClr>
              <a:buSzPts val="565"/>
              <a:buFont typeface="Arial"/>
              <a:buNone/>
              <a:defRPr sz="565"/>
            </a:lvl8pPr>
            <a:lvl9pPr marL="4114800" lvl="8" indent="-228600" algn="l">
              <a:spcBef>
                <a:spcPts val="85"/>
              </a:spcBef>
              <a:spcAft>
                <a:spcPts val="0"/>
              </a:spcAft>
              <a:buClr>
                <a:schemeClr val="dk1"/>
              </a:buClr>
              <a:buSzPts val="565"/>
              <a:buFont typeface="Arial"/>
              <a:buNone/>
              <a:defRPr sz="565"/>
            </a:lvl9pPr>
          </a:lstStyle>
          <a:p>
            <a:endParaRPr/>
          </a:p>
        </p:txBody>
      </p:sp>
      <p:sp>
        <p:nvSpPr>
          <p:cNvPr id="62" name="Google Shape;62;p9"/>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63" name="Google Shape;63;p9"/>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64" name="Google Shape;64;p9"/>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2" y="342961"/>
            <a:ext cx="3124016" cy="120036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7" y="342961"/>
            <a:ext cx="4629157" cy="4053603"/>
          </a:xfrm>
          <a:prstGeom prst="rect">
            <a:avLst/>
          </a:prstGeom>
          <a:noFill/>
          <a:ln>
            <a:noFill/>
          </a:ln>
        </p:spPr>
      </p:sp>
      <p:sp>
        <p:nvSpPr>
          <p:cNvPr id="68" name="Google Shape;68;p10"/>
          <p:cNvSpPr txBox="1">
            <a:spLocks noGrp="1"/>
          </p:cNvSpPr>
          <p:nvPr>
            <p:ph type="body" idx="1"/>
          </p:nvPr>
        </p:nvSpPr>
        <p:spPr>
          <a:xfrm>
            <a:off x="629842" y="1543322"/>
            <a:ext cx="3124016" cy="2859196"/>
          </a:xfrm>
          <a:prstGeom prst="rect">
            <a:avLst/>
          </a:prstGeom>
          <a:noFill/>
          <a:ln>
            <a:noFill/>
          </a:ln>
        </p:spPr>
        <p:txBody>
          <a:bodyPr spcFirstLastPara="1" wrap="square" lIns="91425" tIns="45700" rIns="91425" bIns="45700" anchor="t" anchorCtr="0">
            <a:noAutofit/>
          </a:bodyPr>
          <a:lstStyle>
            <a:lvl1pPr marL="457200" lvl="0" indent="-228600" algn="l">
              <a:spcBef>
                <a:spcPts val="169"/>
              </a:spcBef>
              <a:spcAft>
                <a:spcPts val="0"/>
              </a:spcAft>
              <a:buClr>
                <a:schemeClr val="dk1"/>
              </a:buClr>
              <a:buSzPts val="1125"/>
              <a:buFont typeface="Arial"/>
              <a:buNone/>
              <a:defRPr sz="1125"/>
            </a:lvl1pPr>
            <a:lvl2pPr marL="914400" lvl="1" indent="-228600" algn="l">
              <a:spcBef>
                <a:spcPts val="152"/>
              </a:spcBef>
              <a:spcAft>
                <a:spcPts val="0"/>
              </a:spcAft>
              <a:buClr>
                <a:schemeClr val="dk1"/>
              </a:buClr>
              <a:buSzPts val="1015"/>
              <a:buFont typeface="Arial"/>
              <a:buNone/>
              <a:defRPr sz="1014"/>
            </a:lvl2pPr>
            <a:lvl3pPr marL="1371600" lvl="2" indent="-228600" algn="l">
              <a:spcBef>
                <a:spcPts val="135"/>
              </a:spcBef>
              <a:spcAft>
                <a:spcPts val="0"/>
              </a:spcAft>
              <a:buClr>
                <a:schemeClr val="dk1"/>
              </a:buClr>
              <a:buSzPts val="900"/>
              <a:buFont typeface="Arial"/>
              <a:buNone/>
              <a:defRPr sz="900"/>
            </a:lvl3pPr>
            <a:lvl4pPr marL="1828800" lvl="3" indent="-228600" algn="l">
              <a:spcBef>
                <a:spcPts val="119"/>
              </a:spcBef>
              <a:spcAft>
                <a:spcPts val="0"/>
              </a:spcAft>
              <a:buClr>
                <a:schemeClr val="dk1"/>
              </a:buClr>
              <a:buSzPts val="790"/>
              <a:buFont typeface="Arial"/>
              <a:buNone/>
              <a:defRPr sz="790"/>
            </a:lvl4pPr>
            <a:lvl5pPr marL="2286000" lvl="4" indent="-228600" algn="l">
              <a:spcBef>
                <a:spcPts val="119"/>
              </a:spcBef>
              <a:spcAft>
                <a:spcPts val="0"/>
              </a:spcAft>
              <a:buClr>
                <a:schemeClr val="dk1"/>
              </a:buClr>
              <a:buSzPts val="790"/>
              <a:buFont typeface="Arial"/>
              <a:buNone/>
              <a:defRPr sz="790"/>
            </a:lvl5pPr>
            <a:lvl6pPr marL="2743200" lvl="5" indent="-228600" algn="l">
              <a:spcBef>
                <a:spcPts val="119"/>
              </a:spcBef>
              <a:spcAft>
                <a:spcPts val="0"/>
              </a:spcAft>
              <a:buClr>
                <a:schemeClr val="dk1"/>
              </a:buClr>
              <a:buSzPts val="790"/>
              <a:buFont typeface="Arial"/>
              <a:buNone/>
              <a:defRPr sz="790"/>
            </a:lvl6pPr>
            <a:lvl7pPr marL="3200400" lvl="6" indent="-228600" algn="l">
              <a:spcBef>
                <a:spcPts val="119"/>
              </a:spcBef>
              <a:spcAft>
                <a:spcPts val="0"/>
              </a:spcAft>
              <a:buClr>
                <a:schemeClr val="dk1"/>
              </a:buClr>
              <a:buSzPts val="790"/>
              <a:buFont typeface="Arial"/>
              <a:buNone/>
              <a:defRPr sz="790"/>
            </a:lvl7pPr>
            <a:lvl8pPr marL="3657600" lvl="7" indent="-228600" algn="l">
              <a:spcBef>
                <a:spcPts val="119"/>
              </a:spcBef>
              <a:spcAft>
                <a:spcPts val="0"/>
              </a:spcAft>
              <a:buClr>
                <a:schemeClr val="dk1"/>
              </a:buClr>
              <a:buSzPts val="790"/>
              <a:buFont typeface="Arial"/>
              <a:buNone/>
              <a:defRPr sz="790"/>
            </a:lvl8pPr>
            <a:lvl9pPr marL="4114800" lvl="8" indent="-228600" algn="l">
              <a:spcBef>
                <a:spcPts val="119"/>
              </a:spcBef>
              <a:spcAft>
                <a:spcPts val="0"/>
              </a:spcAft>
              <a:buClr>
                <a:schemeClr val="dk1"/>
              </a:buClr>
              <a:buSzPts val="790"/>
              <a:buFont typeface="Arial"/>
              <a:buNone/>
              <a:defRPr sz="790"/>
            </a:lvl9pPr>
          </a:lstStyle>
          <a:p>
            <a:endParaRPr/>
          </a:p>
        </p:txBody>
      </p:sp>
      <p:sp>
        <p:nvSpPr>
          <p:cNvPr id="69" name="Google Shape;69;p10"/>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70" name="Google Shape;70;p10"/>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71" name="Google Shape;71;p10"/>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1pPr>
            <a:lvl2pPr marL="0" lvl="1"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2pPr>
            <a:lvl3pPr marL="0" lvl="2"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3pPr>
            <a:lvl4pPr marL="0" lvl="3"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4pPr>
            <a:lvl5pPr marL="0" lvl="4"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5pPr>
            <a:lvl6pPr marL="0" lvl="5"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6pPr>
            <a:lvl7pPr marL="0" lvl="6"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7pPr>
            <a:lvl8pPr marL="0" lvl="7"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8pPr>
            <a:lvl9pPr marL="0" lvl="8" indent="0" algn="r">
              <a:lnSpc>
                <a:spcPct val="100000"/>
              </a:lnSpc>
              <a:spcBef>
                <a:spcPts val="0"/>
              </a:spcBef>
              <a:spcAft>
                <a:spcPts val="0"/>
              </a:spcAft>
              <a:buClr>
                <a:schemeClr val="dk1"/>
              </a:buClr>
              <a:buSzPts val="1050"/>
              <a:buFont typeface="Arial"/>
              <a:buNone/>
              <a:defRPr sz="1050"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rgbClr val="000000"/>
              </a:buClr>
              <a:buSzPts val="3300"/>
              <a:buFont typeface="Arial"/>
              <a:buNone/>
              <a:defRPr sz="33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0"/>
            <a:ext cx="8229600" cy="3395663"/>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36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1950" algn="l" rtl="0">
              <a:spcBef>
                <a:spcPts val="315"/>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spcBef>
                <a:spcPts val="27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rgbClr val="000000"/>
              </a:buClr>
              <a:buSzPts val="3300"/>
              <a:buFont typeface="Arial"/>
              <a:buNone/>
              <a:defRPr sz="33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3"/>
          <p:cNvSpPr txBox="1">
            <a:spLocks noGrp="1"/>
          </p:cNvSpPr>
          <p:nvPr>
            <p:ph type="body" idx="1"/>
          </p:nvPr>
        </p:nvSpPr>
        <p:spPr>
          <a:xfrm>
            <a:off x="457200" y="1200150"/>
            <a:ext cx="8229600" cy="3395663"/>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36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1950" algn="l" rtl="0">
              <a:spcBef>
                <a:spcPts val="315"/>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spcBef>
                <a:spcPts val="27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22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dt" idx="10"/>
          </p:nvPr>
        </p:nvSpPr>
        <p:spPr>
          <a:xfrm>
            <a:off x="457200" y="4684713"/>
            <a:ext cx="2133600" cy="3571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8" name="Google Shape;88;p13"/>
          <p:cNvSpPr txBox="1">
            <a:spLocks noGrp="1"/>
          </p:cNvSpPr>
          <p:nvPr>
            <p:ph type="ftr" idx="11"/>
          </p:nvPr>
        </p:nvSpPr>
        <p:spPr>
          <a:xfrm>
            <a:off x="3124200" y="4684713"/>
            <a:ext cx="2895600" cy="35718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9" name="Google Shape;89;p13"/>
          <p:cNvSpPr txBox="1">
            <a:spLocks noGrp="1"/>
          </p:cNvSpPr>
          <p:nvPr>
            <p:ph type="sldNum" idx="12"/>
          </p:nvPr>
        </p:nvSpPr>
        <p:spPr>
          <a:xfrm>
            <a:off x="6553200" y="4684713"/>
            <a:ext cx="2133600" cy="357188"/>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dx.doi.org/10.1109/FIE.2017.819065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hyperlink" Target="http://localhost:9000/"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comments" Target="../comments/commen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Shape 162"/>
        <p:cNvGrpSpPr/>
        <p:nvPr/>
      </p:nvGrpSpPr>
      <p:grpSpPr>
        <a:xfrm>
          <a:off x="0" y="0"/>
          <a:ext cx="0" cy="0"/>
          <a:chOff x="0" y="0"/>
          <a:chExt cx="0" cy="0"/>
        </a:xfrm>
      </p:grpSpPr>
      <p:sp>
        <p:nvSpPr>
          <p:cNvPr id="163" name="Google Shape;163;p25"/>
          <p:cNvSpPr txBox="1"/>
          <p:nvPr/>
        </p:nvSpPr>
        <p:spPr>
          <a:xfrm>
            <a:off x="964565" y="2432050"/>
            <a:ext cx="68454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EB Garamond"/>
              <a:buNone/>
            </a:pPr>
            <a:r>
              <a:rPr lang="en-US" sz="2800" b="1" i="0" u="none" strike="noStrike" cap="none">
                <a:solidFill>
                  <a:schemeClr val="lt1"/>
                </a:solidFill>
                <a:latin typeface="EB Garamond"/>
                <a:ea typeface="EB Garamond"/>
                <a:cs typeface="EB Garamond"/>
                <a:sym typeface="EB Garamond"/>
              </a:rPr>
              <a:t>SAST </a:t>
            </a:r>
            <a:r>
              <a:rPr lang="en-US" sz="2800" b="1">
                <a:solidFill>
                  <a:schemeClr val="lt1"/>
                </a:solidFill>
                <a:latin typeface="EB Garamond"/>
                <a:ea typeface="EB Garamond"/>
                <a:cs typeface="EB Garamond"/>
                <a:sym typeface="EB Garamond"/>
              </a:rPr>
              <a:t>- Static Application Security Testing</a:t>
            </a:r>
            <a:endParaRPr sz="2800" b="1" i="0" u="none" strike="noStrike" cap="none">
              <a:solidFill>
                <a:schemeClr val="lt1"/>
              </a:solidFill>
              <a:latin typeface="EB Garamond"/>
              <a:ea typeface="EB Garamond"/>
              <a:cs typeface="EB Garamond"/>
              <a:sym typeface="EB Garamond"/>
            </a:endParaRPr>
          </a:p>
          <a:p>
            <a:pPr marL="0" marR="0" lvl="0" indent="0" algn="ctr" rtl="0">
              <a:lnSpc>
                <a:spcPct val="100000"/>
              </a:lnSpc>
              <a:spcBef>
                <a:spcPts val="0"/>
              </a:spcBef>
              <a:spcAft>
                <a:spcPts val="0"/>
              </a:spcAft>
              <a:buClr>
                <a:schemeClr val="lt1"/>
              </a:buClr>
              <a:buSzPts val="3200"/>
              <a:buFont typeface="EB Garamond"/>
              <a:buNone/>
            </a:pPr>
            <a:r>
              <a:rPr lang="en-US" sz="2800" b="1" i="0" u="none" strike="noStrike" cap="none">
                <a:solidFill>
                  <a:schemeClr val="lt1"/>
                </a:solidFill>
                <a:latin typeface="EB Garamond"/>
                <a:ea typeface="EB Garamond"/>
                <a:cs typeface="EB Garamond"/>
                <a:sym typeface="EB Garamond"/>
              </a:rPr>
              <a:t>(Statik Uygulama Güvenliği)</a:t>
            </a:r>
            <a:endParaRPr sz="2800"/>
          </a:p>
        </p:txBody>
      </p:sp>
      <p:sp>
        <p:nvSpPr>
          <p:cNvPr id="164" name="Google Shape;164;p25"/>
          <p:cNvSpPr/>
          <p:nvPr/>
        </p:nvSpPr>
        <p:spPr>
          <a:xfrm>
            <a:off x="-8725" y="3730825"/>
            <a:ext cx="9153600" cy="76200"/>
          </a:xfrm>
          <a:prstGeom prst="rect">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65" name="Google Shape;165;p25"/>
          <p:cNvGrpSpPr/>
          <p:nvPr/>
        </p:nvGrpSpPr>
        <p:grpSpPr>
          <a:xfrm>
            <a:off x="4043363" y="1035050"/>
            <a:ext cx="1049337" cy="1052513"/>
            <a:chOff x="5959" y="2302"/>
            <a:chExt cx="937" cy="937"/>
          </a:xfrm>
        </p:grpSpPr>
        <p:sp>
          <p:nvSpPr>
            <p:cNvPr id="166" name="Google Shape;166;p25"/>
            <p:cNvSpPr/>
            <p:nvPr/>
          </p:nvSpPr>
          <p:spPr>
            <a:xfrm>
              <a:off x="5959" y="2302"/>
              <a:ext cx="937" cy="937"/>
            </a:xfrm>
            <a:prstGeom prst="ellipse">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7" name="Google Shape;167;p25"/>
            <p:cNvSpPr/>
            <p:nvPr/>
          </p:nvSpPr>
          <p:spPr>
            <a:xfrm>
              <a:off x="6199" y="2505"/>
              <a:ext cx="472" cy="539"/>
            </a:xfrm>
            <a:custGeom>
              <a:avLst/>
              <a:gdLst/>
              <a:ahLst/>
              <a:cxnLst/>
              <a:rect l="l" t="t" r="r" b="b"/>
              <a:pathLst>
                <a:path w="662" h="754" extrusionOk="0">
                  <a:moveTo>
                    <a:pt x="152" y="319"/>
                  </a:moveTo>
                  <a:lnTo>
                    <a:pt x="152" y="319"/>
                  </a:lnTo>
                  <a:lnTo>
                    <a:pt x="268" y="386"/>
                  </a:lnTo>
                  <a:lnTo>
                    <a:pt x="268" y="386"/>
                  </a:lnTo>
                  <a:lnTo>
                    <a:pt x="246" y="437"/>
                  </a:lnTo>
                  <a:lnTo>
                    <a:pt x="221" y="486"/>
                  </a:lnTo>
                  <a:lnTo>
                    <a:pt x="193" y="533"/>
                  </a:lnTo>
                  <a:lnTo>
                    <a:pt x="161" y="578"/>
                  </a:lnTo>
                  <a:lnTo>
                    <a:pt x="127" y="621"/>
                  </a:lnTo>
                  <a:lnTo>
                    <a:pt x="88" y="660"/>
                  </a:lnTo>
                  <a:lnTo>
                    <a:pt x="45" y="696"/>
                  </a:lnTo>
                  <a:lnTo>
                    <a:pt x="0" y="730"/>
                  </a:lnTo>
                  <a:lnTo>
                    <a:pt x="0" y="730"/>
                  </a:lnTo>
                  <a:lnTo>
                    <a:pt x="4" y="675"/>
                  </a:lnTo>
                  <a:lnTo>
                    <a:pt x="13" y="619"/>
                  </a:lnTo>
                  <a:lnTo>
                    <a:pt x="26" y="568"/>
                  </a:lnTo>
                  <a:lnTo>
                    <a:pt x="43" y="514"/>
                  </a:lnTo>
                  <a:lnTo>
                    <a:pt x="62" y="465"/>
                  </a:lnTo>
                  <a:lnTo>
                    <a:pt x="88" y="414"/>
                  </a:lnTo>
                  <a:lnTo>
                    <a:pt x="118" y="366"/>
                  </a:lnTo>
                  <a:lnTo>
                    <a:pt x="152" y="319"/>
                  </a:lnTo>
                  <a:lnTo>
                    <a:pt x="152" y="319"/>
                  </a:lnTo>
                  <a:close/>
                  <a:moveTo>
                    <a:pt x="610" y="236"/>
                  </a:moveTo>
                  <a:lnTo>
                    <a:pt x="313" y="754"/>
                  </a:lnTo>
                  <a:lnTo>
                    <a:pt x="276" y="732"/>
                  </a:lnTo>
                  <a:lnTo>
                    <a:pt x="576" y="217"/>
                  </a:lnTo>
                  <a:lnTo>
                    <a:pt x="610" y="236"/>
                  </a:lnTo>
                  <a:lnTo>
                    <a:pt x="610" y="236"/>
                  </a:lnTo>
                  <a:close/>
                  <a:moveTo>
                    <a:pt x="653" y="50"/>
                  </a:moveTo>
                  <a:lnTo>
                    <a:pt x="621" y="30"/>
                  </a:lnTo>
                  <a:lnTo>
                    <a:pt x="617" y="28"/>
                  </a:lnTo>
                  <a:lnTo>
                    <a:pt x="619" y="26"/>
                  </a:lnTo>
                  <a:lnTo>
                    <a:pt x="619" y="26"/>
                  </a:lnTo>
                  <a:lnTo>
                    <a:pt x="632" y="13"/>
                  </a:lnTo>
                  <a:lnTo>
                    <a:pt x="642" y="7"/>
                  </a:lnTo>
                  <a:lnTo>
                    <a:pt x="651" y="3"/>
                  </a:lnTo>
                  <a:lnTo>
                    <a:pt x="657" y="5"/>
                  </a:lnTo>
                  <a:lnTo>
                    <a:pt x="662" y="9"/>
                  </a:lnTo>
                  <a:lnTo>
                    <a:pt x="662" y="18"/>
                  </a:lnTo>
                  <a:lnTo>
                    <a:pt x="662" y="30"/>
                  </a:lnTo>
                  <a:lnTo>
                    <a:pt x="657" y="48"/>
                  </a:lnTo>
                  <a:lnTo>
                    <a:pt x="657" y="52"/>
                  </a:lnTo>
                  <a:lnTo>
                    <a:pt x="653" y="50"/>
                  </a:lnTo>
                  <a:lnTo>
                    <a:pt x="653" y="50"/>
                  </a:lnTo>
                  <a:close/>
                  <a:moveTo>
                    <a:pt x="499" y="150"/>
                  </a:moveTo>
                  <a:lnTo>
                    <a:pt x="499" y="150"/>
                  </a:lnTo>
                  <a:lnTo>
                    <a:pt x="501" y="159"/>
                  </a:lnTo>
                  <a:lnTo>
                    <a:pt x="510" y="165"/>
                  </a:lnTo>
                  <a:lnTo>
                    <a:pt x="520" y="170"/>
                  </a:lnTo>
                  <a:lnTo>
                    <a:pt x="535" y="172"/>
                  </a:lnTo>
                  <a:lnTo>
                    <a:pt x="535" y="172"/>
                  </a:lnTo>
                  <a:lnTo>
                    <a:pt x="542" y="182"/>
                  </a:lnTo>
                  <a:lnTo>
                    <a:pt x="546" y="187"/>
                  </a:lnTo>
                  <a:lnTo>
                    <a:pt x="550" y="191"/>
                  </a:lnTo>
                  <a:lnTo>
                    <a:pt x="555" y="193"/>
                  </a:lnTo>
                  <a:lnTo>
                    <a:pt x="561" y="195"/>
                  </a:lnTo>
                  <a:lnTo>
                    <a:pt x="576" y="193"/>
                  </a:lnTo>
                  <a:lnTo>
                    <a:pt x="576" y="193"/>
                  </a:lnTo>
                  <a:lnTo>
                    <a:pt x="583" y="206"/>
                  </a:lnTo>
                  <a:lnTo>
                    <a:pt x="591" y="215"/>
                  </a:lnTo>
                  <a:lnTo>
                    <a:pt x="597" y="217"/>
                  </a:lnTo>
                  <a:lnTo>
                    <a:pt x="604" y="219"/>
                  </a:lnTo>
                  <a:lnTo>
                    <a:pt x="617" y="217"/>
                  </a:lnTo>
                  <a:lnTo>
                    <a:pt x="617" y="217"/>
                  </a:lnTo>
                  <a:lnTo>
                    <a:pt x="653" y="60"/>
                  </a:lnTo>
                  <a:lnTo>
                    <a:pt x="612" y="35"/>
                  </a:lnTo>
                  <a:lnTo>
                    <a:pt x="499" y="150"/>
                  </a:lnTo>
                  <a:lnTo>
                    <a:pt x="499" y="150"/>
                  </a:lnTo>
                  <a:close/>
                  <a:moveTo>
                    <a:pt x="523" y="187"/>
                  </a:moveTo>
                  <a:lnTo>
                    <a:pt x="488" y="165"/>
                  </a:lnTo>
                  <a:lnTo>
                    <a:pt x="189" y="683"/>
                  </a:lnTo>
                  <a:lnTo>
                    <a:pt x="225" y="702"/>
                  </a:lnTo>
                  <a:lnTo>
                    <a:pt x="523" y="187"/>
                  </a:lnTo>
                  <a:lnTo>
                    <a:pt x="523" y="187"/>
                  </a:lnTo>
                  <a:close/>
                  <a:moveTo>
                    <a:pt x="565" y="210"/>
                  </a:moveTo>
                  <a:lnTo>
                    <a:pt x="531" y="191"/>
                  </a:lnTo>
                  <a:lnTo>
                    <a:pt x="231" y="709"/>
                  </a:lnTo>
                  <a:lnTo>
                    <a:pt x="268" y="728"/>
                  </a:lnTo>
                  <a:lnTo>
                    <a:pt x="565" y="210"/>
                  </a:lnTo>
                  <a:lnTo>
                    <a:pt x="565" y="210"/>
                  </a:lnTo>
                  <a:close/>
                  <a:moveTo>
                    <a:pt x="270" y="180"/>
                  </a:moveTo>
                  <a:lnTo>
                    <a:pt x="270" y="180"/>
                  </a:lnTo>
                  <a:lnTo>
                    <a:pt x="276" y="152"/>
                  </a:lnTo>
                  <a:lnTo>
                    <a:pt x="283" y="127"/>
                  </a:lnTo>
                  <a:lnTo>
                    <a:pt x="293" y="103"/>
                  </a:lnTo>
                  <a:lnTo>
                    <a:pt x="304" y="82"/>
                  </a:lnTo>
                  <a:lnTo>
                    <a:pt x="317" y="63"/>
                  </a:lnTo>
                  <a:lnTo>
                    <a:pt x="330" y="48"/>
                  </a:lnTo>
                  <a:lnTo>
                    <a:pt x="343" y="35"/>
                  </a:lnTo>
                  <a:lnTo>
                    <a:pt x="358" y="22"/>
                  </a:lnTo>
                  <a:lnTo>
                    <a:pt x="371" y="13"/>
                  </a:lnTo>
                  <a:lnTo>
                    <a:pt x="383" y="7"/>
                  </a:lnTo>
                  <a:lnTo>
                    <a:pt x="394" y="3"/>
                  </a:lnTo>
                  <a:lnTo>
                    <a:pt x="403" y="0"/>
                  </a:lnTo>
                  <a:lnTo>
                    <a:pt x="409" y="0"/>
                  </a:lnTo>
                  <a:lnTo>
                    <a:pt x="413" y="3"/>
                  </a:lnTo>
                  <a:lnTo>
                    <a:pt x="413" y="7"/>
                  </a:lnTo>
                  <a:lnTo>
                    <a:pt x="411" y="13"/>
                  </a:lnTo>
                  <a:lnTo>
                    <a:pt x="411" y="13"/>
                  </a:lnTo>
                  <a:lnTo>
                    <a:pt x="405" y="26"/>
                  </a:lnTo>
                  <a:lnTo>
                    <a:pt x="401" y="39"/>
                  </a:lnTo>
                  <a:lnTo>
                    <a:pt x="398" y="52"/>
                  </a:lnTo>
                  <a:lnTo>
                    <a:pt x="401" y="65"/>
                  </a:lnTo>
                  <a:lnTo>
                    <a:pt x="403" y="88"/>
                  </a:lnTo>
                  <a:lnTo>
                    <a:pt x="403" y="101"/>
                  </a:lnTo>
                  <a:lnTo>
                    <a:pt x="401" y="116"/>
                  </a:lnTo>
                  <a:lnTo>
                    <a:pt x="401" y="116"/>
                  </a:lnTo>
                  <a:lnTo>
                    <a:pt x="394" y="135"/>
                  </a:lnTo>
                  <a:lnTo>
                    <a:pt x="386" y="152"/>
                  </a:lnTo>
                  <a:lnTo>
                    <a:pt x="373" y="170"/>
                  </a:lnTo>
                  <a:lnTo>
                    <a:pt x="360" y="185"/>
                  </a:lnTo>
                  <a:lnTo>
                    <a:pt x="338" y="206"/>
                  </a:lnTo>
                  <a:lnTo>
                    <a:pt x="330" y="212"/>
                  </a:lnTo>
                  <a:lnTo>
                    <a:pt x="328" y="215"/>
                  </a:lnTo>
                  <a:lnTo>
                    <a:pt x="270" y="180"/>
                  </a:lnTo>
                  <a:lnTo>
                    <a:pt x="270" y="180"/>
                  </a:lnTo>
                  <a:close/>
                  <a:moveTo>
                    <a:pt x="356" y="39"/>
                  </a:moveTo>
                  <a:lnTo>
                    <a:pt x="356" y="39"/>
                  </a:lnTo>
                  <a:lnTo>
                    <a:pt x="360" y="37"/>
                  </a:lnTo>
                  <a:lnTo>
                    <a:pt x="362" y="37"/>
                  </a:lnTo>
                  <a:lnTo>
                    <a:pt x="366" y="37"/>
                  </a:lnTo>
                  <a:lnTo>
                    <a:pt x="368" y="39"/>
                  </a:lnTo>
                  <a:lnTo>
                    <a:pt x="368" y="39"/>
                  </a:lnTo>
                  <a:lnTo>
                    <a:pt x="371" y="41"/>
                  </a:lnTo>
                  <a:lnTo>
                    <a:pt x="371" y="45"/>
                  </a:lnTo>
                  <a:lnTo>
                    <a:pt x="371" y="50"/>
                  </a:lnTo>
                  <a:lnTo>
                    <a:pt x="368" y="52"/>
                  </a:lnTo>
                  <a:lnTo>
                    <a:pt x="368" y="52"/>
                  </a:lnTo>
                  <a:lnTo>
                    <a:pt x="347" y="75"/>
                  </a:lnTo>
                  <a:lnTo>
                    <a:pt x="330" y="101"/>
                  </a:lnTo>
                  <a:lnTo>
                    <a:pt x="330" y="101"/>
                  </a:lnTo>
                  <a:lnTo>
                    <a:pt x="315" y="131"/>
                  </a:lnTo>
                  <a:lnTo>
                    <a:pt x="304" y="165"/>
                  </a:lnTo>
                  <a:lnTo>
                    <a:pt x="304" y="165"/>
                  </a:lnTo>
                  <a:lnTo>
                    <a:pt x="302" y="170"/>
                  </a:lnTo>
                  <a:lnTo>
                    <a:pt x="300" y="172"/>
                  </a:lnTo>
                  <a:lnTo>
                    <a:pt x="296" y="172"/>
                  </a:lnTo>
                  <a:lnTo>
                    <a:pt x="291" y="172"/>
                  </a:lnTo>
                  <a:lnTo>
                    <a:pt x="291" y="172"/>
                  </a:lnTo>
                  <a:lnTo>
                    <a:pt x="289" y="170"/>
                  </a:lnTo>
                  <a:lnTo>
                    <a:pt x="287" y="167"/>
                  </a:lnTo>
                  <a:lnTo>
                    <a:pt x="285" y="163"/>
                  </a:lnTo>
                  <a:lnTo>
                    <a:pt x="285" y="161"/>
                  </a:lnTo>
                  <a:lnTo>
                    <a:pt x="285" y="161"/>
                  </a:lnTo>
                  <a:lnTo>
                    <a:pt x="298" y="125"/>
                  </a:lnTo>
                  <a:lnTo>
                    <a:pt x="315" y="93"/>
                  </a:lnTo>
                  <a:lnTo>
                    <a:pt x="315" y="93"/>
                  </a:lnTo>
                  <a:lnTo>
                    <a:pt x="334" y="65"/>
                  </a:lnTo>
                  <a:lnTo>
                    <a:pt x="356" y="39"/>
                  </a:lnTo>
                  <a:lnTo>
                    <a:pt x="356" y="39"/>
                  </a:lnTo>
                  <a:close/>
                  <a:moveTo>
                    <a:pt x="161" y="313"/>
                  </a:moveTo>
                  <a:lnTo>
                    <a:pt x="272" y="377"/>
                  </a:lnTo>
                  <a:lnTo>
                    <a:pt x="323" y="223"/>
                  </a:lnTo>
                  <a:lnTo>
                    <a:pt x="266" y="189"/>
                  </a:lnTo>
                  <a:lnTo>
                    <a:pt x="161" y="313"/>
                  </a:lnTo>
                  <a:lnTo>
                    <a:pt x="161" y="313"/>
                  </a:lnTo>
                  <a:close/>
                  <a:moveTo>
                    <a:pt x="184" y="313"/>
                  </a:moveTo>
                  <a:lnTo>
                    <a:pt x="219" y="332"/>
                  </a:lnTo>
                  <a:lnTo>
                    <a:pt x="289" y="212"/>
                  </a:lnTo>
                  <a:lnTo>
                    <a:pt x="270" y="202"/>
                  </a:lnTo>
                  <a:lnTo>
                    <a:pt x="184" y="3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5"/>
                <a:buFont typeface="Arial"/>
                <a:buNone/>
              </a:pPr>
              <a:endParaRPr sz="1405" b="0" i="0" u="none" strike="noStrike" cap="none">
                <a:solidFill>
                  <a:schemeClr val="dk1"/>
                </a:solidFill>
                <a:latin typeface="Arial"/>
                <a:ea typeface="Arial"/>
                <a:cs typeface="Arial"/>
                <a:sym typeface="Arial"/>
              </a:endParaRPr>
            </a:p>
          </p:txBody>
        </p:sp>
      </p:grpSp>
      <p:sp>
        <p:nvSpPr>
          <p:cNvPr id="168" name="Google Shape;168;p25"/>
          <p:cNvSpPr/>
          <p:nvPr/>
        </p:nvSpPr>
        <p:spPr>
          <a:xfrm rot="8100000">
            <a:off x="2611438" y="1014413"/>
            <a:ext cx="336550" cy="290513"/>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9" name="Google Shape;169;p25"/>
          <p:cNvSpPr/>
          <p:nvPr/>
        </p:nvSpPr>
        <p:spPr>
          <a:xfrm rot="1740000">
            <a:off x="3270250" y="1706563"/>
            <a:ext cx="261938" cy="22542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0" name="Google Shape;170;p25"/>
          <p:cNvSpPr/>
          <p:nvPr/>
        </p:nvSpPr>
        <p:spPr>
          <a:xfrm rot="-10020000">
            <a:off x="6451600" y="1036638"/>
            <a:ext cx="336550" cy="290513"/>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25"/>
          <p:cNvSpPr/>
          <p:nvPr/>
        </p:nvSpPr>
        <p:spPr>
          <a:xfrm rot="6360000">
            <a:off x="5611813" y="1797050"/>
            <a:ext cx="260350" cy="22542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5"/>
                                        </p:tgtEl>
                                        <p:attrNameLst>
                                          <p:attrName>style.visibility</p:attrName>
                                        </p:attrNameLst>
                                      </p:cBhvr>
                                      <p:to>
                                        <p:strVal val="visible"/>
                                      </p:to>
                                    </p:set>
                                    <p:animEffect transition="in" filter="fade">
                                      <p:cBhvr>
                                        <p:cTn id="11" dur="500"/>
                                        <p:tgtEl>
                                          <p:spTgt spid="16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500"/>
                                        <p:tgtEl>
                                          <p:spTgt spid="16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1"/>
                                        </p:tgtEl>
                                        <p:attrNameLst>
                                          <p:attrName>style.visibility</p:attrName>
                                        </p:attrNameLst>
                                      </p:cBhvr>
                                      <p:to>
                                        <p:strVal val="visible"/>
                                      </p:to>
                                    </p:set>
                                    <p:animEffect transition="in" filter="fade">
                                      <p:cBhvr>
                                        <p:cTn id="19" dur="500"/>
                                        <p:tgtEl>
                                          <p:spTgt spid="17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fade">
                                      <p:cBhvr>
                                        <p:cTn id="23" dur="500"/>
                                        <p:tgtEl>
                                          <p:spTgt spid="17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500"/>
                                        <p:tgtEl>
                                          <p:spTgt spid="169"/>
                                        </p:tgtEl>
                                      </p:cBhvr>
                                    </p:animEffect>
                                  </p:childTnLst>
                                </p:cTn>
                              </p:par>
                            </p:childTnLst>
                          </p:cTn>
                        </p:par>
                        <p:par>
                          <p:cTn id="28" fill="hold">
                            <p:stCondLst>
                              <p:cond delay="3000"/>
                            </p:stCondLst>
                            <p:childTnLst>
                              <p:par>
                                <p:cTn id="29" presetID="2" presetClass="entr" presetSubtype="8" fill="hold" nodeType="afterEffect">
                                  <p:stCondLst>
                                    <p:cond delay="0"/>
                                  </p:stCondLst>
                                  <p:childTnLst>
                                    <p:set>
                                      <p:cBhvr>
                                        <p:cTn id="30" dur="1" fill="hold">
                                          <p:stCondLst>
                                            <p:cond delay="0"/>
                                          </p:stCondLst>
                                        </p:cTn>
                                        <p:tgtEl>
                                          <p:spTgt spid="164"/>
                                        </p:tgtEl>
                                        <p:attrNameLst>
                                          <p:attrName>style.visibility</p:attrName>
                                        </p:attrNameLst>
                                      </p:cBhvr>
                                      <p:to>
                                        <p:strVal val="visible"/>
                                      </p:to>
                                    </p:set>
                                    <p:anim calcmode="lin" valueType="num">
                                      <p:cBhvr additive="base">
                                        <p:cTn id="31" dur="500"/>
                                        <p:tgtEl>
                                          <p:spTgt spid="1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4"/>
          <p:cNvPicPr preferRelativeResize="0"/>
          <p:nvPr/>
        </p:nvPicPr>
        <p:blipFill rotWithShape="1">
          <a:blip r:embed="rId3">
            <a:alphaModFix/>
          </a:blip>
          <a:srcRect l="4345" r="4140"/>
          <a:stretch/>
        </p:blipFill>
        <p:spPr>
          <a:xfrm>
            <a:off x="0" y="1365916"/>
            <a:ext cx="4645079" cy="2669839"/>
          </a:xfrm>
          <a:prstGeom prst="rect">
            <a:avLst/>
          </a:prstGeom>
          <a:noFill/>
          <a:ln>
            <a:noFill/>
          </a:ln>
        </p:spPr>
      </p:pic>
      <p:sp>
        <p:nvSpPr>
          <p:cNvPr id="250" name="Google Shape;250;p34"/>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51" name="Google Shape;251;p34"/>
          <p:cNvSpPr/>
          <p:nvPr/>
        </p:nvSpPr>
        <p:spPr>
          <a:xfrm>
            <a:off x="1531833" y="450976"/>
            <a:ext cx="5169317" cy="482347"/>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a:solidFill>
                  <a:srgbClr val="FF9900"/>
                </a:solidFill>
                <a:latin typeface="Arial"/>
                <a:ea typeface="Arial"/>
                <a:cs typeface="Arial"/>
                <a:sym typeface="Arial"/>
              </a:rPr>
              <a:t>SAST Araçları ve Teknolojileri</a:t>
            </a:r>
            <a:endParaRPr sz="2800" b="0" i="0" u="none">
              <a:solidFill>
                <a:srgbClr val="FF9900"/>
              </a:solidFill>
              <a:latin typeface="Arial"/>
              <a:ea typeface="Arial"/>
              <a:cs typeface="Arial"/>
              <a:sym typeface="Arial"/>
            </a:endParaRPr>
          </a:p>
        </p:txBody>
      </p:sp>
      <p:sp>
        <p:nvSpPr>
          <p:cNvPr id="252" name="Google Shape;252;p34"/>
          <p:cNvSpPr/>
          <p:nvPr/>
        </p:nvSpPr>
        <p:spPr>
          <a:xfrm>
            <a:off x="4521942" y="1546674"/>
            <a:ext cx="4572000" cy="23083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SAST (Static Application Security Testing) araçları, yazılım geliştirme sürecinde kaynak kodu statik olarak analiz ederek güvenlik açıklarını tespit eden teknolojilerdir. Bu araçlar, kod derlenmeden veya çalıştırılmadan önce potansiyel güvenlik zafiyetlerini belirlemeye yardımcı olur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50"/>
                                        </p:tgtEl>
                                        <p:attrNameLst>
                                          <p:attrName>style.visibility</p:attrName>
                                        </p:attrNameLst>
                                      </p:cBhvr>
                                      <p:to>
                                        <p:strVal val="visible"/>
                                      </p:to>
                                    </p:set>
                                    <p:anim calcmode="lin" valueType="num">
                                      <p:cBhvr additive="base">
                                        <p:cTn id="7" dur="500"/>
                                        <p:tgtEl>
                                          <p:spTgt spid="25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1"/>
                                        </p:tgtEl>
                                        <p:attrNameLst>
                                          <p:attrName>style.visibility</p:attrName>
                                        </p:attrNameLst>
                                      </p:cBhvr>
                                      <p:to>
                                        <p:strVal val="visible"/>
                                      </p:to>
                                    </p:set>
                                    <p:animEffect transition="in" filter="fade">
                                      <p:cBhvr>
                                        <p:cTn id="1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59" name="Google Shape;259;p35"/>
          <p:cNvSpPr/>
          <p:nvPr/>
        </p:nvSpPr>
        <p:spPr>
          <a:xfrm>
            <a:off x="3084540" y="87668"/>
            <a:ext cx="2123711" cy="482347"/>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a:solidFill>
                  <a:srgbClr val="FF9900"/>
                </a:solidFill>
                <a:latin typeface="Arial"/>
                <a:ea typeface="Arial"/>
                <a:cs typeface="Arial"/>
                <a:sym typeface="Arial"/>
              </a:rPr>
              <a:t> </a:t>
            </a:r>
            <a:endParaRPr sz="2800" b="0" i="0" u="none">
              <a:solidFill>
                <a:srgbClr val="FF9900"/>
              </a:solidFill>
              <a:latin typeface="Arial"/>
              <a:ea typeface="Arial"/>
              <a:cs typeface="Arial"/>
              <a:sym typeface="Arial"/>
            </a:endParaRPr>
          </a:p>
        </p:txBody>
      </p:sp>
      <p:pic>
        <p:nvPicPr>
          <p:cNvPr id="260" name="Google Shape;260;p35"/>
          <p:cNvPicPr preferRelativeResize="0"/>
          <p:nvPr/>
        </p:nvPicPr>
        <p:blipFill rotWithShape="1">
          <a:blip r:embed="rId3">
            <a:alphaModFix/>
          </a:blip>
          <a:srcRect/>
          <a:stretch/>
        </p:blipFill>
        <p:spPr>
          <a:xfrm>
            <a:off x="1536991" y="87668"/>
            <a:ext cx="5425910" cy="755970"/>
          </a:xfrm>
          <a:prstGeom prst="rect">
            <a:avLst/>
          </a:prstGeom>
          <a:noFill/>
          <a:ln>
            <a:noFill/>
          </a:ln>
        </p:spPr>
      </p:pic>
      <p:pic>
        <p:nvPicPr>
          <p:cNvPr id="261" name="Google Shape;261;p35"/>
          <p:cNvPicPr preferRelativeResize="0"/>
          <p:nvPr/>
        </p:nvPicPr>
        <p:blipFill rotWithShape="1">
          <a:blip r:embed="rId4">
            <a:alphaModFix/>
          </a:blip>
          <a:srcRect t="22460" b="7537"/>
          <a:stretch/>
        </p:blipFill>
        <p:spPr>
          <a:xfrm>
            <a:off x="0" y="1341565"/>
            <a:ext cx="9144000" cy="3330552"/>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additive="base">
                                        <p:cTn id="7" dur="500"/>
                                        <p:tgtEl>
                                          <p:spTgt spid="258"/>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9"/>
                                        </p:tgtEl>
                                        <p:attrNameLst>
                                          <p:attrName>style.visibility</p:attrName>
                                        </p:attrNameLst>
                                      </p:cBhvr>
                                      <p:to>
                                        <p:strVal val="visible"/>
                                      </p:to>
                                    </p:set>
                                    <p:animEffect transition="in" filter="fade">
                                      <p:cBhvr>
                                        <p:cTn id="11"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6"/>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67" name="Google Shape;267;p36"/>
          <p:cNvSpPr/>
          <p:nvPr/>
        </p:nvSpPr>
        <p:spPr>
          <a:xfrm>
            <a:off x="1444988" y="-65557"/>
            <a:ext cx="5691307" cy="482400"/>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dirty="0">
                <a:solidFill>
                  <a:srgbClr val="FF9900"/>
                </a:solidFill>
                <a:latin typeface="Arial"/>
                <a:ea typeface="Arial"/>
                <a:cs typeface="Arial"/>
                <a:sym typeface="Arial"/>
              </a:rPr>
              <a:t>SAST </a:t>
            </a:r>
            <a:r>
              <a:rPr lang="en-US" sz="2800" b="1" i="0" u="none" dirty="0" err="1">
                <a:solidFill>
                  <a:srgbClr val="FF9900"/>
                </a:solidFill>
                <a:latin typeface="Arial"/>
                <a:ea typeface="Arial"/>
                <a:cs typeface="Arial"/>
                <a:sym typeface="Arial"/>
              </a:rPr>
              <a:t>Araçları</a:t>
            </a:r>
            <a:r>
              <a:rPr lang="en-US" sz="2800" b="1" i="0" u="none" dirty="0">
                <a:solidFill>
                  <a:srgbClr val="FF9900"/>
                </a:solidFill>
                <a:latin typeface="Arial"/>
                <a:ea typeface="Arial"/>
                <a:cs typeface="Arial"/>
                <a:sym typeface="Arial"/>
              </a:rPr>
              <a:t> </a:t>
            </a:r>
            <a:r>
              <a:rPr lang="en-US" sz="2800" b="1" i="0" u="none" dirty="0" err="1">
                <a:solidFill>
                  <a:srgbClr val="FF9900"/>
                </a:solidFill>
                <a:latin typeface="Arial"/>
                <a:ea typeface="Arial"/>
                <a:cs typeface="Arial"/>
                <a:sym typeface="Arial"/>
              </a:rPr>
              <a:t>ve</a:t>
            </a:r>
            <a:r>
              <a:rPr lang="en-US" sz="2800" b="1" i="0" u="none" dirty="0">
                <a:solidFill>
                  <a:srgbClr val="FF9900"/>
                </a:solidFill>
                <a:latin typeface="Arial"/>
                <a:ea typeface="Arial"/>
                <a:cs typeface="Arial"/>
                <a:sym typeface="Arial"/>
              </a:rPr>
              <a:t> </a:t>
            </a:r>
            <a:r>
              <a:rPr lang="en-US" sz="2800" b="1" i="0" u="none" dirty="0" err="1">
                <a:solidFill>
                  <a:srgbClr val="FF9900"/>
                </a:solidFill>
                <a:latin typeface="Arial"/>
                <a:ea typeface="Arial"/>
                <a:cs typeface="Arial"/>
                <a:sym typeface="Arial"/>
              </a:rPr>
              <a:t>Teknolojileri</a:t>
            </a:r>
            <a:endParaRPr sz="2800" b="0" i="0" u="none" dirty="0">
              <a:solidFill>
                <a:srgbClr val="FF9900"/>
              </a:solidFill>
              <a:latin typeface="Arial"/>
              <a:ea typeface="Arial"/>
              <a:cs typeface="Arial"/>
              <a:sym typeface="Arial"/>
            </a:endParaRPr>
          </a:p>
        </p:txBody>
      </p:sp>
      <p:graphicFrame>
        <p:nvGraphicFramePr>
          <p:cNvPr id="268" name="Google Shape;268;p36"/>
          <p:cNvGraphicFramePr/>
          <p:nvPr/>
        </p:nvGraphicFramePr>
        <p:xfrm>
          <a:off x="838198" y="994069"/>
          <a:ext cx="7018000" cy="3905575"/>
        </p:xfrm>
        <a:graphic>
          <a:graphicData uri="http://schemas.openxmlformats.org/drawingml/2006/table">
            <a:tbl>
              <a:tblPr>
                <a:noFill/>
                <a:tableStyleId>{C27C6725-21F2-428F-83CB-70F86928B86D}</a:tableStyleId>
              </a:tblPr>
              <a:tblGrid>
                <a:gridCol w="1754500">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gridCol w="1754500">
                  <a:extLst>
                    <a:ext uri="{9D8B030D-6E8A-4147-A177-3AD203B41FA5}">
                      <a16:colId xmlns:a16="http://schemas.microsoft.com/office/drawing/2014/main" val="20002"/>
                    </a:ext>
                  </a:extLst>
                </a:gridCol>
                <a:gridCol w="1754500">
                  <a:extLst>
                    <a:ext uri="{9D8B030D-6E8A-4147-A177-3AD203B41FA5}">
                      <a16:colId xmlns:a16="http://schemas.microsoft.com/office/drawing/2014/main" val="20003"/>
                    </a:ext>
                  </a:extLst>
                </a:gridCol>
              </a:tblGrid>
              <a:tr h="1125100">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77250">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77750">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9300">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48200">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47975">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endParaRPr sz="900" u="none" strike="noStrike" cap="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269" name="Google Shape;269;p36"/>
          <p:cNvGraphicFramePr/>
          <p:nvPr/>
        </p:nvGraphicFramePr>
        <p:xfrm>
          <a:off x="610559" y="549365"/>
          <a:ext cx="7144400" cy="3454110"/>
        </p:xfrm>
        <a:graphic>
          <a:graphicData uri="http://schemas.openxmlformats.org/drawingml/2006/table">
            <a:tbl>
              <a:tblPr>
                <a:noFill/>
                <a:tableStyleId>{C27C6725-21F2-428F-83CB-70F86928B86D}</a:tableStyleId>
              </a:tblPr>
              <a:tblGrid>
                <a:gridCol w="1786100">
                  <a:extLst>
                    <a:ext uri="{9D8B030D-6E8A-4147-A177-3AD203B41FA5}">
                      <a16:colId xmlns:a16="http://schemas.microsoft.com/office/drawing/2014/main" val="20000"/>
                    </a:ext>
                  </a:extLst>
                </a:gridCol>
                <a:gridCol w="1786100">
                  <a:extLst>
                    <a:ext uri="{9D8B030D-6E8A-4147-A177-3AD203B41FA5}">
                      <a16:colId xmlns:a16="http://schemas.microsoft.com/office/drawing/2014/main" val="20001"/>
                    </a:ext>
                  </a:extLst>
                </a:gridCol>
                <a:gridCol w="1786100">
                  <a:extLst>
                    <a:ext uri="{9D8B030D-6E8A-4147-A177-3AD203B41FA5}">
                      <a16:colId xmlns:a16="http://schemas.microsoft.com/office/drawing/2014/main" val="20002"/>
                    </a:ext>
                  </a:extLst>
                </a:gridCol>
                <a:gridCol w="1786100">
                  <a:extLst>
                    <a:ext uri="{9D8B030D-6E8A-4147-A177-3AD203B41FA5}">
                      <a16:colId xmlns:a16="http://schemas.microsoft.com/office/drawing/2014/main" val="20003"/>
                    </a:ext>
                  </a:extLst>
                </a:gridCol>
              </a:tblGrid>
              <a:tr h="201550">
                <a:tc>
                  <a:txBody>
                    <a:bodyPr/>
                    <a:lstStyle/>
                    <a:p>
                      <a:pPr marL="0" marR="0" lvl="0" indent="0" algn="l" rtl="0">
                        <a:spcBef>
                          <a:spcPts val="0"/>
                        </a:spcBef>
                        <a:spcAft>
                          <a:spcPts val="0"/>
                        </a:spcAft>
                        <a:buClr>
                          <a:schemeClr val="dk1"/>
                        </a:buClr>
                        <a:buSzPts val="900"/>
                        <a:buFont typeface="Arial"/>
                        <a:buNone/>
                      </a:pPr>
                      <a:r>
                        <a:rPr lang="en-US" sz="900" b="1" u="none" strike="noStrike" cap="none"/>
                        <a:t>Özellik/Aracı</a:t>
                      </a:r>
                      <a:endParaRPr b="1"/>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b="1" u="none"/>
                        <a:t>Fortify</a:t>
                      </a:r>
                      <a:endParaRPr b="1"/>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b="1" u="none"/>
                        <a:t>Checkmarx</a:t>
                      </a:r>
                      <a:endParaRPr b="1"/>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b="1" u="none"/>
                        <a:t>SonarQube</a:t>
                      </a:r>
                      <a:endParaRPr b="1"/>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41125">
                <a:tc>
                  <a:txBody>
                    <a:bodyPr/>
                    <a:lstStyle/>
                    <a:p>
                      <a:pPr marL="0" marR="0" lvl="0" indent="0" algn="l" rtl="0">
                        <a:spcBef>
                          <a:spcPts val="0"/>
                        </a:spcBef>
                        <a:spcAft>
                          <a:spcPts val="0"/>
                        </a:spcAft>
                        <a:buClr>
                          <a:schemeClr val="dk1"/>
                        </a:buClr>
                        <a:buSzPts val="900"/>
                        <a:buFont typeface="Arial"/>
                        <a:buNone/>
                      </a:pPr>
                      <a:r>
                        <a:rPr lang="en-US" sz="900" b="1" u="none"/>
                        <a:t>Geliştirici</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Micro Focus</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Checkmarx Technologies</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SonarSource</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01550">
                <a:tc>
                  <a:txBody>
                    <a:bodyPr/>
                    <a:lstStyle/>
                    <a:p>
                      <a:pPr marL="0" marR="0" lvl="0" indent="0" algn="l" rtl="0">
                        <a:spcBef>
                          <a:spcPts val="0"/>
                        </a:spcBef>
                        <a:spcAft>
                          <a:spcPts val="0"/>
                        </a:spcAft>
                        <a:buClr>
                          <a:schemeClr val="dk1"/>
                        </a:buClr>
                        <a:buSzPts val="900"/>
                        <a:buFont typeface="Arial"/>
                        <a:buNone/>
                      </a:pPr>
                      <a:r>
                        <a:rPr lang="en-US" sz="900" b="1" u="none"/>
                        <a:t>Açık Kaynak</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Hayır</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Hayır</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Evet</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41125">
                <a:tc>
                  <a:txBody>
                    <a:bodyPr/>
                    <a:lstStyle/>
                    <a:p>
                      <a:pPr marL="0" marR="0" lvl="0" indent="0" algn="l" rtl="0">
                        <a:spcBef>
                          <a:spcPts val="0"/>
                        </a:spcBef>
                        <a:spcAft>
                          <a:spcPts val="0"/>
                        </a:spcAft>
                        <a:buClr>
                          <a:schemeClr val="dk1"/>
                        </a:buClr>
                        <a:buSzPts val="900"/>
                        <a:buFont typeface="Arial"/>
                        <a:buNone/>
                      </a:pPr>
                      <a:r>
                        <a:rPr lang="en-US" sz="900" b="1" u="none"/>
                        <a:t>Güvenlik Odaklılık</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Evet</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Evet</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Hayır (ana odak kod kalitesi)</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01550">
                <a:tc>
                  <a:txBody>
                    <a:bodyPr/>
                    <a:lstStyle/>
                    <a:p>
                      <a:pPr marL="0" marR="0" lvl="0" indent="0" algn="l" rtl="0">
                        <a:spcBef>
                          <a:spcPts val="0"/>
                        </a:spcBef>
                        <a:spcAft>
                          <a:spcPts val="0"/>
                        </a:spcAft>
                        <a:buClr>
                          <a:schemeClr val="dk1"/>
                        </a:buClr>
                        <a:buSzPts val="900"/>
                        <a:buFont typeface="Arial"/>
                        <a:buNone/>
                      </a:pPr>
                      <a:r>
                        <a:rPr lang="en-US" sz="900" b="1" u="none"/>
                        <a:t>Dil Desteği</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Geniş (25+ diller)</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Geniş (30+ diller)</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Geniş (27+ diller)</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00000">
                <a:tc>
                  <a:txBody>
                    <a:bodyPr/>
                    <a:lstStyle/>
                    <a:p>
                      <a:pPr marL="0" marR="0" lvl="0" indent="0" algn="l" rtl="0">
                        <a:spcBef>
                          <a:spcPts val="0"/>
                        </a:spcBef>
                        <a:spcAft>
                          <a:spcPts val="0"/>
                        </a:spcAft>
                        <a:buClr>
                          <a:schemeClr val="dk1"/>
                        </a:buClr>
                        <a:buSzPts val="900"/>
                        <a:buFont typeface="Arial"/>
                        <a:buNone/>
                      </a:pPr>
                      <a:r>
                        <a:rPr lang="en-US" sz="900" b="1" u="none"/>
                        <a:t>Entegrasyon</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CI/CD araçları ve IDE'ler</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CI/CD araçları ve IDE'ler</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CI/CD araçları ve IDE'ler</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41125">
                <a:tc>
                  <a:txBody>
                    <a:bodyPr/>
                    <a:lstStyle/>
                    <a:p>
                      <a:pPr marL="0" marR="0" lvl="0" indent="0" algn="l" rtl="0">
                        <a:spcBef>
                          <a:spcPts val="0"/>
                        </a:spcBef>
                        <a:spcAft>
                          <a:spcPts val="0"/>
                        </a:spcAft>
                        <a:buClr>
                          <a:schemeClr val="dk1"/>
                        </a:buClr>
                        <a:buSzPts val="900"/>
                        <a:buFont typeface="Arial"/>
                        <a:buNone/>
                      </a:pPr>
                      <a:r>
                        <a:rPr lang="en-US" sz="900" b="1" u="none"/>
                        <a:t>Raporlama</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Detaylı güvenlik raporları</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Detaylı güvenlik raporları</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Kod kalitesi ve güvenlik raporları</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01550">
                <a:tc>
                  <a:txBody>
                    <a:bodyPr/>
                    <a:lstStyle/>
                    <a:p>
                      <a:pPr marL="0" marR="0" lvl="0" indent="0" algn="l" rtl="0">
                        <a:spcBef>
                          <a:spcPts val="0"/>
                        </a:spcBef>
                        <a:spcAft>
                          <a:spcPts val="0"/>
                        </a:spcAft>
                        <a:buClr>
                          <a:schemeClr val="dk1"/>
                        </a:buClr>
                        <a:buSzPts val="900"/>
                        <a:buFont typeface="Arial"/>
                        <a:buNone/>
                      </a:pPr>
                      <a:r>
                        <a:rPr lang="en-US" sz="900" b="1" u="none"/>
                        <a:t>Kullanım Kolaylığı</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Orta</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Yüksek</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Yüksek</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01550">
                <a:tc>
                  <a:txBody>
                    <a:bodyPr/>
                    <a:lstStyle/>
                    <a:p>
                      <a:pPr marL="0" marR="0" lvl="0" indent="0" algn="l" rtl="0">
                        <a:spcBef>
                          <a:spcPts val="0"/>
                        </a:spcBef>
                        <a:spcAft>
                          <a:spcPts val="0"/>
                        </a:spcAft>
                        <a:buClr>
                          <a:schemeClr val="dk1"/>
                        </a:buClr>
                        <a:buSzPts val="900"/>
                        <a:buFont typeface="Arial"/>
                        <a:buNone/>
                      </a:pPr>
                      <a:r>
                        <a:rPr lang="en-US" sz="900" b="1" u="none"/>
                        <a:t>Kod Kalitesi Analizi</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Evet</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Evet</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Evet</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01550">
                <a:tc>
                  <a:txBody>
                    <a:bodyPr/>
                    <a:lstStyle/>
                    <a:p>
                      <a:pPr marL="0" marR="0" lvl="0" indent="0" algn="l" rtl="0">
                        <a:spcBef>
                          <a:spcPts val="0"/>
                        </a:spcBef>
                        <a:spcAft>
                          <a:spcPts val="0"/>
                        </a:spcAft>
                        <a:buClr>
                          <a:schemeClr val="dk1"/>
                        </a:buClr>
                        <a:buSzPts val="900"/>
                        <a:buFont typeface="Arial"/>
                        <a:buNone/>
                      </a:pPr>
                      <a:r>
                        <a:rPr lang="en-US" sz="900" b="1" u="none"/>
                        <a:t>Dinamik Kod Analizi</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Hayır</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Hayır</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Evet</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201550">
                <a:tc>
                  <a:txBody>
                    <a:bodyPr/>
                    <a:lstStyle/>
                    <a:p>
                      <a:pPr marL="0" marR="0" lvl="0" indent="0" algn="l" rtl="0">
                        <a:spcBef>
                          <a:spcPts val="0"/>
                        </a:spcBef>
                        <a:spcAft>
                          <a:spcPts val="0"/>
                        </a:spcAft>
                        <a:buClr>
                          <a:schemeClr val="dk1"/>
                        </a:buClr>
                        <a:buSzPts val="900"/>
                        <a:buFont typeface="Arial"/>
                        <a:buNone/>
                      </a:pPr>
                      <a:r>
                        <a:rPr lang="en-US" sz="900" b="1" u="none"/>
                        <a:t>Bulut Tabanlı Seçenek</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Evet</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Evet</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Evet</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480700">
                <a:tc>
                  <a:txBody>
                    <a:bodyPr/>
                    <a:lstStyle/>
                    <a:p>
                      <a:pPr marL="0" marR="0" lvl="0" indent="0" algn="l" rtl="0">
                        <a:spcBef>
                          <a:spcPts val="0"/>
                        </a:spcBef>
                        <a:spcAft>
                          <a:spcPts val="0"/>
                        </a:spcAft>
                        <a:buClr>
                          <a:schemeClr val="dk1"/>
                        </a:buClr>
                        <a:buSzPts val="900"/>
                        <a:buFont typeface="Arial"/>
                        <a:buNone/>
                      </a:pPr>
                      <a:r>
                        <a:rPr lang="en-US" sz="900" b="1" u="none"/>
                        <a:t>Destek ve Topluluk</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Profesyonel destek</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Profesyonel destek</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Geniş açık kaynak topluluğu ve profesyonel destek</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341125">
                <a:tc>
                  <a:txBody>
                    <a:bodyPr/>
                    <a:lstStyle/>
                    <a:p>
                      <a:pPr marL="0" marR="0" lvl="0" indent="0" algn="l" rtl="0">
                        <a:spcBef>
                          <a:spcPts val="0"/>
                        </a:spcBef>
                        <a:spcAft>
                          <a:spcPts val="0"/>
                        </a:spcAft>
                        <a:buClr>
                          <a:schemeClr val="dk1"/>
                        </a:buClr>
                        <a:buSzPts val="900"/>
                        <a:buFont typeface="Arial"/>
                        <a:buNone/>
                      </a:pPr>
                      <a:r>
                        <a:rPr lang="en-US" sz="900" b="1" u="none"/>
                        <a:t>Lisanslama</a:t>
                      </a:r>
                      <a:endParaRPr sz="900" u="none"/>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Ticari</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Ticari</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Açık kaynak ve ticari sürümler</a:t>
                      </a:r>
                      <a:endParaRPr/>
                    </a:p>
                  </a:txBody>
                  <a:tcPr marL="60900" marR="60900" marT="30450" marB="304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70" name="Google Shape;270;p36"/>
          <p:cNvSpPr/>
          <p:nvPr/>
        </p:nvSpPr>
        <p:spPr>
          <a:xfrm>
            <a:off x="83175" y="3870951"/>
            <a:ext cx="8565600" cy="1321200"/>
          </a:xfrm>
          <a:prstGeom prst="rect">
            <a:avLst/>
          </a:prstGeom>
          <a:noFill/>
          <a:ln>
            <a:noFill/>
          </a:ln>
        </p:spPr>
        <p:txBody>
          <a:bodyPr spcFirstLastPara="1" wrap="square" lIns="91425" tIns="45700" rIns="91425" bIns="45700" anchor="ctr" anchorCtr="0">
            <a:noAutofit/>
          </a:bodyPr>
          <a:lstStyle/>
          <a:p>
            <a:pPr marL="0" marR="0" lvl="0" indent="-88900" algn="l" rtl="0">
              <a:lnSpc>
                <a:spcPct val="100000"/>
              </a:lnSpc>
              <a:spcBef>
                <a:spcPts val="0"/>
              </a:spcBef>
              <a:spcAft>
                <a:spcPts val="0"/>
              </a:spcAft>
              <a:buClr>
                <a:schemeClr val="dk1"/>
              </a:buClr>
              <a:buSzPts val="1400"/>
              <a:buFont typeface="Arial"/>
              <a:buChar char="•"/>
            </a:pPr>
            <a:r>
              <a:rPr lang="en-US" sz="1200" b="1" i="0" u="none" strike="noStrike" cap="none">
                <a:solidFill>
                  <a:schemeClr val="dk1"/>
                </a:solidFill>
                <a:latin typeface="Arial"/>
                <a:ea typeface="Arial"/>
                <a:cs typeface="Arial"/>
                <a:sym typeface="Arial"/>
              </a:rPr>
              <a:t>Fortify</a:t>
            </a:r>
            <a:r>
              <a:rPr lang="en-US" sz="200" b="1" i="0" u="none" strike="noStrike" cap="none">
                <a:solidFill>
                  <a:schemeClr val="dk1"/>
                </a:solidFill>
                <a:latin typeface="Arial"/>
                <a:ea typeface="Arial"/>
                <a:cs typeface="Arial"/>
                <a:sym typeface="Arial"/>
              </a:rPr>
              <a:t>:</a:t>
            </a:r>
            <a:r>
              <a:rPr lang="en-US" sz="1200" b="0" i="0" u="none" strike="noStrike" cap="none">
                <a:solidFill>
                  <a:schemeClr val="dk1"/>
                </a:solidFill>
                <a:latin typeface="Arial"/>
                <a:ea typeface="Arial"/>
                <a:cs typeface="Arial"/>
                <a:sym typeface="Arial"/>
              </a:rPr>
              <a:t> Büyük kurumsal projeler için kapsamlı güvenlik testi sunar. Detaylı güvenlik raporları ve geniş dil desteği sağlar.</a:t>
            </a:r>
            <a:endParaRPr sz="1200"/>
          </a:p>
          <a:p>
            <a:pPr marL="0" marR="0" lvl="0" indent="-76200" algn="l" rtl="0">
              <a:lnSpc>
                <a:spcPct val="100000"/>
              </a:lnSpc>
              <a:spcBef>
                <a:spcPts val="0"/>
              </a:spcBef>
              <a:spcAft>
                <a:spcPts val="0"/>
              </a:spcAft>
              <a:buClr>
                <a:schemeClr val="dk1"/>
              </a:buClr>
              <a:buSzPts val="1200"/>
              <a:buFont typeface="Arial"/>
              <a:buChar char="•"/>
            </a:pPr>
            <a:r>
              <a:rPr lang="en-US" sz="1200" b="1" i="0" u="none" strike="noStrike" cap="none">
                <a:solidFill>
                  <a:schemeClr val="dk1"/>
                </a:solidFill>
                <a:latin typeface="Arial"/>
                <a:ea typeface="Arial"/>
                <a:cs typeface="Arial"/>
                <a:sym typeface="Arial"/>
              </a:rPr>
              <a:t>Checkmarx:</a:t>
            </a:r>
            <a:r>
              <a:rPr lang="en-US" sz="1200" b="0" i="0" u="none" strike="noStrike" cap="none">
                <a:solidFill>
                  <a:schemeClr val="dk1"/>
                </a:solidFill>
                <a:latin typeface="Arial"/>
                <a:ea typeface="Arial"/>
                <a:cs typeface="Arial"/>
                <a:sym typeface="Arial"/>
              </a:rPr>
              <a:t> Güvenlik odaklıdır ve geniş dil desteği ile detaylı raporlama özellikleri sunar. Kullanımı kolaydır.</a:t>
            </a:r>
            <a:endParaRPr sz="1200"/>
          </a:p>
          <a:p>
            <a:pPr marL="0" marR="0" lvl="0" indent="-76200" algn="l" rtl="0">
              <a:lnSpc>
                <a:spcPct val="100000"/>
              </a:lnSpc>
              <a:spcBef>
                <a:spcPts val="0"/>
              </a:spcBef>
              <a:spcAft>
                <a:spcPts val="0"/>
              </a:spcAft>
              <a:buClr>
                <a:schemeClr val="dk1"/>
              </a:buClr>
              <a:buSzPts val="1200"/>
              <a:buFont typeface="Arial"/>
              <a:buChar char="•"/>
            </a:pPr>
            <a:r>
              <a:rPr lang="en-US" sz="1200" b="1" i="0" u="none" strike="noStrike" cap="none">
                <a:solidFill>
                  <a:schemeClr val="dk1"/>
                </a:solidFill>
                <a:latin typeface="Arial"/>
                <a:ea typeface="Arial"/>
                <a:cs typeface="Arial"/>
                <a:sym typeface="Arial"/>
              </a:rPr>
              <a:t>SonarQube:</a:t>
            </a:r>
            <a:r>
              <a:rPr lang="en-US" sz="1200" b="0" i="0" u="none" strike="noStrike" cap="none">
                <a:solidFill>
                  <a:schemeClr val="dk1"/>
                </a:solidFill>
                <a:latin typeface="Arial"/>
                <a:ea typeface="Arial"/>
                <a:cs typeface="Arial"/>
                <a:sym typeface="Arial"/>
              </a:rPr>
              <a:t> Açık kaynaklıdır ve kod kalitesi üzerine odaklanır. Güvenlik analizi de yapar, geniş dil desteği ve topluluk desteği sunar.</a:t>
            </a:r>
            <a:endParaRPr sz="1200"/>
          </a:p>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Bu tablo, her aracın temel özelliklerini ve farklarını ortaya koyarak proje gereksinimlerinize en uygun olanı seçmenize yardımcı olabilir.</a:t>
            </a:r>
            <a:endParaRPr sz="12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 calcmode="lin" valueType="num">
                                      <p:cBhvr additive="base">
                                        <p:cTn id="7" dur="500"/>
                                        <p:tgtEl>
                                          <p:spTgt spid="266"/>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7"/>
                                        </p:tgtEl>
                                        <p:attrNameLst>
                                          <p:attrName>style.visibility</p:attrName>
                                        </p:attrNameLst>
                                      </p:cBhvr>
                                      <p:to>
                                        <p:strVal val="visible"/>
                                      </p:to>
                                    </p:set>
                                    <p:animEffect transition="in" filter="fade">
                                      <p:cBhvr>
                                        <p:cTn id="11"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76" name="Google Shape;276;p37"/>
          <p:cNvSpPr/>
          <p:nvPr/>
        </p:nvSpPr>
        <p:spPr>
          <a:xfrm>
            <a:off x="1444989" y="87668"/>
            <a:ext cx="5641611" cy="482347"/>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dirty="0">
                <a:solidFill>
                  <a:srgbClr val="FF9900"/>
                </a:solidFill>
                <a:latin typeface="Arial"/>
                <a:ea typeface="Arial"/>
                <a:cs typeface="Arial"/>
                <a:sym typeface="Arial"/>
              </a:rPr>
              <a:t>SAST </a:t>
            </a:r>
            <a:r>
              <a:rPr lang="en-US" sz="2800" b="1" i="0" u="none" dirty="0" err="1">
                <a:solidFill>
                  <a:srgbClr val="FF9900"/>
                </a:solidFill>
                <a:latin typeface="Arial"/>
                <a:ea typeface="Arial"/>
                <a:cs typeface="Arial"/>
                <a:sym typeface="Arial"/>
              </a:rPr>
              <a:t>Araçları</a:t>
            </a:r>
            <a:r>
              <a:rPr lang="en-US" sz="2800" b="1" i="0" u="none" dirty="0">
                <a:solidFill>
                  <a:srgbClr val="FF9900"/>
                </a:solidFill>
                <a:latin typeface="Arial"/>
                <a:ea typeface="Arial"/>
                <a:cs typeface="Arial"/>
                <a:sym typeface="Arial"/>
              </a:rPr>
              <a:t> </a:t>
            </a:r>
            <a:r>
              <a:rPr lang="en-US" sz="2800" b="1" i="0" u="none" dirty="0" err="1">
                <a:solidFill>
                  <a:srgbClr val="FF9900"/>
                </a:solidFill>
                <a:latin typeface="Arial"/>
                <a:ea typeface="Arial"/>
                <a:cs typeface="Arial"/>
                <a:sym typeface="Arial"/>
              </a:rPr>
              <a:t>ve</a:t>
            </a:r>
            <a:r>
              <a:rPr lang="en-US" sz="2800" b="1" i="0" u="none" dirty="0">
                <a:solidFill>
                  <a:srgbClr val="FF9900"/>
                </a:solidFill>
                <a:latin typeface="Arial"/>
                <a:ea typeface="Arial"/>
                <a:cs typeface="Arial"/>
                <a:sym typeface="Arial"/>
              </a:rPr>
              <a:t> </a:t>
            </a:r>
            <a:r>
              <a:rPr lang="en-US" sz="2800" b="1" i="0" u="none" dirty="0" err="1">
                <a:solidFill>
                  <a:srgbClr val="FF9900"/>
                </a:solidFill>
                <a:latin typeface="Arial"/>
                <a:ea typeface="Arial"/>
                <a:cs typeface="Arial"/>
                <a:sym typeface="Arial"/>
              </a:rPr>
              <a:t>Teknolojileri</a:t>
            </a:r>
            <a:endParaRPr sz="2800" b="0" i="0" u="none" dirty="0">
              <a:solidFill>
                <a:srgbClr val="FF9900"/>
              </a:solidFill>
              <a:latin typeface="Arial"/>
              <a:ea typeface="Arial"/>
              <a:cs typeface="Arial"/>
              <a:sym typeface="Arial"/>
            </a:endParaRPr>
          </a:p>
        </p:txBody>
      </p:sp>
      <p:sp>
        <p:nvSpPr>
          <p:cNvPr id="277" name="Google Shape;277;p37"/>
          <p:cNvSpPr/>
          <p:nvPr/>
        </p:nvSpPr>
        <p:spPr>
          <a:xfrm>
            <a:off x="2926401" y="624738"/>
            <a:ext cx="92039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Fortify </a:t>
            </a:r>
            <a:endParaRPr sz="1800" b="0" i="0" u="none">
              <a:solidFill>
                <a:schemeClr val="dk1"/>
              </a:solidFill>
              <a:latin typeface="Arial"/>
              <a:ea typeface="Arial"/>
              <a:cs typeface="Arial"/>
              <a:sym typeface="Arial"/>
            </a:endParaRPr>
          </a:p>
        </p:txBody>
      </p:sp>
      <p:sp>
        <p:nvSpPr>
          <p:cNvPr id="278" name="Google Shape;278;p37"/>
          <p:cNvSpPr/>
          <p:nvPr/>
        </p:nvSpPr>
        <p:spPr>
          <a:xfrm>
            <a:off x="6012072" y="624738"/>
            <a:ext cx="131318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b="1" i="0" u="none">
                <a:solidFill>
                  <a:schemeClr val="dk1"/>
                </a:solidFill>
                <a:latin typeface="Times New Roman"/>
                <a:ea typeface="Times New Roman"/>
                <a:cs typeface="Times New Roman"/>
                <a:sym typeface="Times New Roman"/>
              </a:rPr>
              <a:t>SonarQube</a:t>
            </a:r>
            <a:endParaRPr sz="1800" b="0" i="0" u="none">
              <a:solidFill>
                <a:schemeClr val="dk1"/>
              </a:solidFill>
              <a:latin typeface="Arial"/>
              <a:ea typeface="Arial"/>
              <a:cs typeface="Arial"/>
              <a:sym typeface="Arial"/>
            </a:endParaRPr>
          </a:p>
        </p:txBody>
      </p:sp>
      <p:sp>
        <p:nvSpPr>
          <p:cNvPr id="279" name="Google Shape;279;p37"/>
          <p:cNvSpPr/>
          <p:nvPr/>
        </p:nvSpPr>
        <p:spPr>
          <a:xfrm>
            <a:off x="4276479" y="624738"/>
            <a:ext cx="142859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Checkmarx</a:t>
            </a:r>
            <a:endParaRPr sz="1800" b="0" i="0" u="none">
              <a:solidFill>
                <a:schemeClr val="dk1"/>
              </a:solidFill>
              <a:latin typeface="Arial"/>
              <a:ea typeface="Arial"/>
              <a:cs typeface="Arial"/>
              <a:sym typeface="Arial"/>
            </a:endParaRPr>
          </a:p>
        </p:txBody>
      </p:sp>
      <p:graphicFrame>
        <p:nvGraphicFramePr>
          <p:cNvPr id="280" name="Google Shape;280;p37"/>
          <p:cNvGraphicFramePr/>
          <p:nvPr/>
        </p:nvGraphicFramePr>
        <p:xfrm>
          <a:off x="838198" y="994069"/>
          <a:ext cx="7018000" cy="3905575"/>
        </p:xfrm>
        <a:graphic>
          <a:graphicData uri="http://schemas.openxmlformats.org/drawingml/2006/table">
            <a:tbl>
              <a:tblPr>
                <a:noFill/>
                <a:tableStyleId>{C27C6725-21F2-428F-83CB-70F86928B86D}</a:tableStyleId>
              </a:tblPr>
              <a:tblGrid>
                <a:gridCol w="1754500">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gridCol w="1754500">
                  <a:extLst>
                    <a:ext uri="{9D8B030D-6E8A-4147-A177-3AD203B41FA5}">
                      <a16:colId xmlns:a16="http://schemas.microsoft.com/office/drawing/2014/main" val="20002"/>
                    </a:ext>
                  </a:extLst>
                </a:gridCol>
                <a:gridCol w="1754500">
                  <a:extLst>
                    <a:ext uri="{9D8B030D-6E8A-4147-A177-3AD203B41FA5}">
                      <a16:colId xmlns:a16="http://schemas.microsoft.com/office/drawing/2014/main" val="20003"/>
                    </a:ext>
                  </a:extLst>
                </a:gridCol>
              </a:tblGrid>
              <a:tr h="1125100">
                <a:tc>
                  <a:txBody>
                    <a:bodyPr/>
                    <a:lstStyle/>
                    <a:p>
                      <a:pPr marL="0" marR="0" lvl="0" indent="0" algn="l" rtl="0">
                        <a:spcBef>
                          <a:spcPts val="0"/>
                        </a:spcBef>
                        <a:spcAft>
                          <a:spcPts val="0"/>
                        </a:spcAft>
                        <a:buClr>
                          <a:schemeClr val="dk1"/>
                        </a:buClr>
                        <a:buSzPts val="900"/>
                        <a:buFont typeface="Arial"/>
                        <a:buNone/>
                      </a:pPr>
                      <a:r>
                        <a:rPr lang="en-US" sz="900" b="1" u="none"/>
                        <a:t>Tarama Türleri</a:t>
                      </a:r>
                      <a:endParaRPr sz="900" u="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Statik Uygulama Güvenlik Testi (SAST) - Dinamik Uygulama Güvenlik Testi (DAST) - SCA (Yazılım Bileşeni Analizi)</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SAST - DAST - IAST (Etkileşimli Uygulama Güvenlik Testi)</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SAST - DAST - SCA</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77250">
                <a:tc>
                  <a:txBody>
                    <a:bodyPr/>
                    <a:lstStyle/>
                    <a:p>
                      <a:pPr marL="0" marR="0" lvl="0" indent="0" algn="l" rtl="0">
                        <a:spcBef>
                          <a:spcPts val="0"/>
                        </a:spcBef>
                        <a:spcAft>
                          <a:spcPts val="0"/>
                        </a:spcAft>
                        <a:buClr>
                          <a:schemeClr val="dk1"/>
                        </a:buClr>
                        <a:buSzPts val="900"/>
                        <a:buFont typeface="Arial"/>
                        <a:buNone/>
                      </a:pPr>
                      <a:r>
                        <a:rPr lang="en-US" sz="900" b="1" u="none"/>
                        <a:t>Entegrasyon</a:t>
                      </a:r>
                      <a:endParaRPr sz="900" u="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CI/CD entegre edilebilir </a:t>
                      </a:r>
                      <a:endParaRPr/>
                    </a:p>
                    <a:p>
                      <a:pPr marL="0" marR="0" lvl="0" indent="0" algn="l" rtl="0">
                        <a:spcBef>
                          <a:spcPts val="0"/>
                        </a:spcBef>
                        <a:spcAft>
                          <a:spcPts val="0"/>
                        </a:spcAft>
                        <a:buClr>
                          <a:schemeClr val="dk1"/>
                        </a:buClr>
                        <a:buSzPts val="900"/>
                        <a:buFont typeface="Arial"/>
                        <a:buNone/>
                      </a:pPr>
                      <a:r>
                        <a:rPr lang="en-US" sz="900" u="none"/>
                        <a:t>Çeşitli entegrasyon seçenekleri</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CI/CD entegre edilebilir </a:t>
                      </a:r>
                      <a:endParaRPr/>
                    </a:p>
                    <a:p>
                      <a:pPr marL="0" marR="0" lvl="0" indent="0" algn="l" rtl="0">
                        <a:spcBef>
                          <a:spcPts val="0"/>
                        </a:spcBef>
                        <a:spcAft>
                          <a:spcPts val="0"/>
                        </a:spcAft>
                        <a:buClr>
                          <a:schemeClr val="dk1"/>
                        </a:buClr>
                        <a:buSzPts val="900"/>
                        <a:buFont typeface="Arial"/>
                        <a:buNone/>
                      </a:pPr>
                      <a:r>
                        <a:rPr lang="en-US" sz="900" u="none"/>
                        <a:t>Geniş entegrasyon yelpazesi</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CI/CD entegre edilebilir</a:t>
                      </a:r>
                      <a:endParaRPr/>
                    </a:p>
                    <a:p>
                      <a:pPr marL="0" marR="0" lvl="0" indent="0" algn="l" rtl="0">
                        <a:spcBef>
                          <a:spcPts val="0"/>
                        </a:spcBef>
                        <a:spcAft>
                          <a:spcPts val="0"/>
                        </a:spcAft>
                        <a:buClr>
                          <a:schemeClr val="dk1"/>
                        </a:buClr>
                        <a:buSzPts val="900"/>
                        <a:buFont typeface="Arial"/>
                        <a:buNone/>
                      </a:pPr>
                      <a:r>
                        <a:rPr lang="en-US" sz="900" u="none"/>
                        <a:t>Jenkins, Azure DevOps gibi araçlarla uyumlu</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77750">
                <a:tc>
                  <a:txBody>
                    <a:bodyPr/>
                    <a:lstStyle/>
                    <a:p>
                      <a:pPr marL="0" marR="0" lvl="0" indent="0" algn="l" rtl="0">
                        <a:spcBef>
                          <a:spcPts val="0"/>
                        </a:spcBef>
                        <a:spcAft>
                          <a:spcPts val="0"/>
                        </a:spcAft>
                        <a:buClr>
                          <a:schemeClr val="dk1"/>
                        </a:buClr>
                        <a:buSzPts val="900"/>
                        <a:buFont typeface="Arial"/>
                        <a:buNone/>
                      </a:pPr>
                      <a:r>
                        <a:rPr lang="en-US" sz="900" b="1" u="none"/>
                        <a:t>Kullanıcı Yorumları</a:t>
                      </a:r>
                      <a:endParaRPr sz="900" u="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Genellikle olumlu</a:t>
                      </a:r>
                      <a:endParaRPr/>
                    </a:p>
                    <a:p>
                      <a:pPr marL="0" marR="0" lvl="0" indent="0" algn="l" rtl="0">
                        <a:spcBef>
                          <a:spcPts val="0"/>
                        </a:spcBef>
                        <a:spcAft>
                          <a:spcPts val="0"/>
                        </a:spcAft>
                        <a:buClr>
                          <a:schemeClr val="dk1"/>
                        </a:buClr>
                        <a:buSzPts val="900"/>
                        <a:buFont typeface="Arial"/>
                        <a:buNone/>
                      </a:pPr>
                      <a:r>
                        <a:rPr lang="en-US" sz="900" u="none"/>
                        <a:t>Kapsamlı platform</a:t>
                      </a:r>
                      <a:endParaRPr/>
                    </a:p>
                    <a:p>
                      <a:pPr marL="0" marR="0" lvl="0" indent="0" algn="l" rtl="0">
                        <a:spcBef>
                          <a:spcPts val="0"/>
                        </a:spcBef>
                        <a:spcAft>
                          <a:spcPts val="0"/>
                        </a:spcAft>
                        <a:buClr>
                          <a:schemeClr val="dk1"/>
                        </a:buClr>
                        <a:buSzPts val="900"/>
                        <a:buFont typeface="Arial"/>
                        <a:buNone/>
                      </a:pPr>
                      <a:r>
                        <a:rPr lang="en-US" sz="900" u="none"/>
                        <a:t>Güvenlik bulgularını detaylı bir şekilde sunar</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Genellikle olumlu</a:t>
                      </a:r>
                      <a:endParaRPr/>
                    </a:p>
                    <a:p>
                      <a:pPr marL="0" marR="0" lvl="0" indent="0" algn="l" rtl="0">
                        <a:spcBef>
                          <a:spcPts val="0"/>
                        </a:spcBef>
                        <a:spcAft>
                          <a:spcPts val="0"/>
                        </a:spcAft>
                        <a:buClr>
                          <a:schemeClr val="dk1"/>
                        </a:buClr>
                        <a:buSzPts val="900"/>
                        <a:buFont typeface="Arial"/>
                        <a:buNone/>
                      </a:pPr>
                      <a:r>
                        <a:rPr lang="en-US" sz="900" u="none"/>
                        <a:t>CICD borularında etkili Yüksek öncelikli güvenlik sorunlarını tespit eder</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Genellikle olumlu</a:t>
                      </a:r>
                      <a:endParaRPr/>
                    </a:p>
                    <a:p>
                      <a:pPr marL="0" marR="0" lvl="0" indent="0" algn="l" rtl="0">
                        <a:spcBef>
                          <a:spcPts val="0"/>
                        </a:spcBef>
                        <a:spcAft>
                          <a:spcPts val="0"/>
                        </a:spcAft>
                        <a:buClr>
                          <a:schemeClr val="dk1"/>
                        </a:buClr>
                        <a:buSzPts val="900"/>
                        <a:buFont typeface="Arial"/>
                        <a:buNone/>
                      </a:pPr>
                      <a:r>
                        <a:rPr lang="en-US" sz="900" u="none"/>
                        <a:t>Geniş topluluk desteği Kullanıcı dostu arayüz</a:t>
                      </a:r>
                      <a:endParaRPr sz="900" u="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9300">
                <a:tc>
                  <a:txBody>
                    <a:bodyPr/>
                    <a:lstStyle/>
                    <a:p>
                      <a:pPr marL="0" marR="0" lvl="0" indent="0" algn="l" rtl="0">
                        <a:spcBef>
                          <a:spcPts val="0"/>
                        </a:spcBef>
                        <a:spcAft>
                          <a:spcPts val="0"/>
                        </a:spcAft>
                        <a:buClr>
                          <a:schemeClr val="dk1"/>
                        </a:buClr>
                        <a:buSzPts val="900"/>
                        <a:buFont typeface="Arial"/>
                        <a:buNone/>
                      </a:pPr>
                      <a:r>
                        <a:rPr lang="en-US" sz="900" b="1" u="none"/>
                        <a:t>Fiyatlandırma</a:t>
                      </a:r>
                      <a:endParaRPr sz="900" u="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Ücretli - Lisans tabanlı</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Ücretli - Lisans tabanlı</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Açık kaynak - Ücretsiz</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48200">
                <a:tc>
                  <a:txBody>
                    <a:bodyPr/>
                    <a:lstStyle/>
                    <a:p>
                      <a:pPr marL="0" marR="0" lvl="0" indent="0" algn="l" rtl="0">
                        <a:spcBef>
                          <a:spcPts val="0"/>
                        </a:spcBef>
                        <a:spcAft>
                          <a:spcPts val="0"/>
                        </a:spcAft>
                        <a:buClr>
                          <a:schemeClr val="dk1"/>
                        </a:buClr>
                        <a:buSzPts val="900"/>
                        <a:buFont typeface="Arial"/>
                        <a:buNone/>
                      </a:pPr>
                      <a:r>
                        <a:rPr lang="en-US" sz="900" b="1" u="none"/>
                        <a:t>Kapsamlılık</a:t>
                      </a:r>
                      <a:endParaRPr sz="900" u="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Geniş kapsamlı</a:t>
                      </a:r>
                      <a:endParaRPr/>
                    </a:p>
                    <a:p>
                      <a:pPr marL="0" marR="0" lvl="0" indent="0" algn="l" rtl="0">
                        <a:spcBef>
                          <a:spcPts val="0"/>
                        </a:spcBef>
                        <a:spcAft>
                          <a:spcPts val="0"/>
                        </a:spcAft>
                        <a:buClr>
                          <a:schemeClr val="dk1"/>
                        </a:buClr>
                        <a:buSzPts val="900"/>
                        <a:buFont typeface="Arial"/>
                        <a:buNone/>
                      </a:pPr>
                      <a:r>
                        <a:rPr lang="en-US" sz="900" u="none"/>
                        <a:t>Çeşitli test türleri</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Geniş kapsamlı - SAST, DAST, IAST</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Geniş kapsamlı - SAST, DAST, SCA</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47975">
                <a:tc>
                  <a:txBody>
                    <a:bodyPr/>
                    <a:lstStyle/>
                    <a:p>
                      <a:pPr marL="0" marR="0" lvl="0" indent="0" algn="l" rtl="0">
                        <a:spcBef>
                          <a:spcPts val="0"/>
                        </a:spcBef>
                        <a:spcAft>
                          <a:spcPts val="0"/>
                        </a:spcAft>
                        <a:buClr>
                          <a:schemeClr val="dk1"/>
                        </a:buClr>
                        <a:buSzPts val="900"/>
                        <a:buFont typeface="Arial"/>
                        <a:buNone/>
                      </a:pPr>
                      <a:r>
                        <a:rPr lang="en-US" sz="900" b="1" u="none"/>
                        <a:t>Destek</a:t>
                      </a:r>
                      <a:endParaRPr sz="900" u="none"/>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Müşteri desteği sunar </a:t>
                      </a:r>
                      <a:endParaRPr/>
                    </a:p>
                    <a:p>
                      <a:pPr marL="0" marR="0" lvl="0" indent="0" algn="l" rtl="0">
                        <a:spcBef>
                          <a:spcPts val="0"/>
                        </a:spcBef>
                        <a:spcAft>
                          <a:spcPts val="0"/>
                        </a:spcAft>
                        <a:buClr>
                          <a:schemeClr val="dk1"/>
                        </a:buClr>
                        <a:buSzPts val="900"/>
                        <a:buFont typeface="Arial"/>
                        <a:buNone/>
                      </a:pPr>
                      <a:r>
                        <a:rPr lang="en-US" sz="900" u="none"/>
                        <a:t>Eğitim ve belgelendirme</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Müşteri desteği sunar </a:t>
                      </a:r>
                      <a:endParaRPr/>
                    </a:p>
                    <a:p>
                      <a:pPr marL="0" marR="0" lvl="0" indent="0" algn="l" rtl="0">
                        <a:spcBef>
                          <a:spcPts val="0"/>
                        </a:spcBef>
                        <a:spcAft>
                          <a:spcPts val="0"/>
                        </a:spcAft>
                        <a:buClr>
                          <a:schemeClr val="dk1"/>
                        </a:buClr>
                        <a:buSzPts val="900"/>
                        <a:buFont typeface="Arial"/>
                        <a:buNone/>
                      </a:pPr>
                      <a:r>
                        <a:rPr lang="en-US" sz="900" u="none"/>
                        <a:t>Eğitim ve belgelendirme</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900"/>
                        <a:buFont typeface="Arial"/>
                        <a:buNone/>
                      </a:pPr>
                      <a:r>
                        <a:rPr lang="en-US" sz="900" u="none"/>
                        <a:t>Topluluk destekli - Forumlar ve belgeler</a:t>
                      </a:r>
                      <a:endParaRPr/>
                    </a:p>
                  </a:txBody>
                  <a:tcPr marL="24725" marR="24725" marT="49425" marB="49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p:tgtEl>
                                          <p:spTgt spid="27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6"/>
                                        </p:tgtEl>
                                        <p:attrNameLst>
                                          <p:attrName>style.visibility</p:attrName>
                                        </p:attrNameLst>
                                      </p:cBhvr>
                                      <p:to>
                                        <p:strVal val="visible"/>
                                      </p:to>
                                    </p:set>
                                    <p:animEffect transition="in" filter="fade">
                                      <p:cBhvr>
                                        <p:cTn id="11"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87" name="Google Shape;287;p38"/>
          <p:cNvSpPr/>
          <p:nvPr/>
        </p:nvSpPr>
        <p:spPr>
          <a:xfrm>
            <a:off x="3084540" y="87668"/>
            <a:ext cx="2123711" cy="482347"/>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a:solidFill>
                  <a:srgbClr val="FF9900"/>
                </a:solidFill>
                <a:latin typeface="Arial"/>
                <a:ea typeface="Arial"/>
                <a:cs typeface="Arial"/>
                <a:sym typeface="Arial"/>
              </a:rPr>
              <a:t>SonarQube </a:t>
            </a:r>
            <a:endParaRPr sz="2800" b="0" i="0" u="none">
              <a:solidFill>
                <a:srgbClr val="FF9900"/>
              </a:solidFill>
              <a:latin typeface="Arial"/>
              <a:ea typeface="Arial"/>
              <a:cs typeface="Arial"/>
              <a:sym typeface="Arial"/>
            </a:endParaRPr>
          </a:p>
        </p:txBody>
      </p:sp>
      <p:sp>
        <p:nvSpPr>
          <p:cNvPr id="288" name="Google Shape;288;p38"/>
          <p:cNvSpPr/>
          <p:nvPr/>
        </p:nvSpPr>
        <p:spPr>
          <a:xfrm>
            <a:off x="426168" y="423177"/>
            <a:ext cx="7440456"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Analizi otomatikleştirmek için sürekli entegrasyon araçlarıyla bütünleşir ve izleme ve iyileştirme için ayrıntılı bir kontrol paneli sağlar.</a:t>
            </a:r>
            <a:endParaRPr/>
          </a:p>
        </p:txBody>
      </p:sp>
      <p:sp>
        <p:nvSpPr>
          <p:cNvPr id="289" name="Google Shape;289;p38"/>
          <p:cNvSpPr/>
          <p:nvPr/>
        </p:nvSpPr>
        <p:spPr>
          <a:xfrm>
            <a:off x="426168" y="4432795"/>
            <a:ext cx="732877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Kod kokularının, hataların ve güvenlik açıklarının tespitine önem veren, kod kalitesini yöneten açık bir platformdur</a:t>
            </a:r>
            <a:endParaRPr sz="1800" b="0" i="0" u="none">
              <a:solidFill>
                <a:schemeClr val="dk1"/>
              </a:solidFill>
              <a:latin typeface="Arial"/>
              <a:ea typeface="Arial"/>
              <a:cs typeface="Arial"/>
              <a:sym typeface="Arial"/>
            </a:endParaRPr>
          </a:p>
        </p:txBody>
      </p:sp>
      <p:pic>
        <p:nvPicPr>
          <p:cNvPr id="290" name="Google Shape;290;p38"/>
          <p:cNvPicPr preferRelativeResize="0"/>
          <p:nvPr/>
        </p:nvPicPr>
        <p:blipFill rotWithShape="1">
          <a:blip r:embed="rId3">
            <a:alphaModFix/>
          </a:blip>
          <a:srcRect/>
          <a:stretch/>
        </p:blipFill>
        <p:spPr>
          <a:xfrm>
            <a:off x="925445" y="1069508"/>
            <a:ext cx="6431278" cy="348601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6"/>
                                        </p:tgtEl>
                                        <p:attrNameLst>
                                          <p:attrName>style.visibility</p:attrName>
                                        </p:attrNameLst>
                                      </p:cBhvr>
                                      <p:to>
                                        <p:strVal val="visible"/>
                                      </p:to>
                                    </p:set>
                                    <p:anim calcmode="lin" valueType="num">
                                      <p:cBhvr additive="base">
                                        <p:cTn id="7" dur="500"/>
                                        <p:tgtEl>
                                          <p:spTgt spid="286"/>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7"/>
                                        </p:tgtEl>
                                        <p:attrNameLst>
                                          <p:attrName>style.visibility</p:attrName>
                                        </p:attrNameLst>
                                      </p:cBhvr>
                                      <p:to>
                                        <p:strVal val="visible"/>
                                      </p:to>
                                    </p:set>
                                    <p:animEffect transition="in" filter="fade">
                                      <p:cBhvr>
                                        <p:cTn id="11"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96" name="Google Shape;296;p39"/>
          <p:cNvSpPr/>
          <p:nvPr/>
        </p:nvSpPr>
        <p:spPr>
          <a:xfrm>
            <a:off x="3084540" y="87668"/>
            <a:ext cx="2123711" cy="482347"/>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a:solidFill>
                  <a:srgbClr val="FF9900"/>
                </a:solidFill>
                <a:latin typeface="Arial"/>
                <a:ea typeface="Arial"/>
                <a:cs typeface="Arial"/>
                <a:sym typeface="Arial"/>
              </a:rPr>
              <a:t>SonarQube </a:t>
            </a:r>
            <a:endParaRPr sz="2800" b="0" i="0" u="none">
              <a:solidFill>
                <a:srgbClr val="FF9900"/>
              </a:solidFill>
              <a:latin typeface="Arial"/>
              <a:ea typeface="Arial"/>
              <a:cs typeface="Arial"/>
              <a:sym typeface="Arial"/>
            </a:endParaRPr>
          </a:p>
        </p:txBody>
      </p:sp>
      <p:pic>
        <p:nvPicPr>
          <p:cNvPr id="297" name="Google Shape;297;p39"/>
          <p:cNvPicPr preferRelativeResize="0"/>
          <p:nvPr/>
        </p:nvPicPr>
        <p:blipFill rotWithShape="1">
          <a:blip r:embed="rId3">
            <a:alphaModFix/>
          </a:blip>
          <a:srcRect/>
          <a:stretch/>
        </p:blipFill>
        <p:spPr>
          <a:xfrm>
            <a:off x="0" y="880110"/>
            <a:ext cx="9144000" cy="338328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95"/>
                                        </p:tgtEl>
                                        <p:attrNameLst>
                                          <p:attrName>style.visibility</p:attrName>
                                        </p:attrNameLst>
                                      </p:cBhvr>
                                      <p:to>
                                        <p:strVal val="visible"/>
                                      </p:to>
                                    </p:set>
                                    <p:anim calcmode="lin" valueType="num">
                                      <p:cBhvr additive="base">
                                        <p:cTn id="7" dur="500"/>
                                        <p:tgtEl>
                                          <p:spTgt spid="29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6"/>
                                        </p:tgtEl>
                                        <p:attrNameLst>
                                          <p:attrName>style.visibility</p:attrName>
                                        </p:attrNameLst>
                                      </p:cBhvr>
                                      <p:to>
                                        <p:strVal val="visible"/>
                                      </p:to>
                                    </p:set>
                                    <p:animEffect transition="in" filter="fade">
                                      <p:cBhvr>
                                        <p:cTn id="11"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0"/>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304" name="Google Shape;304;p40"/>
          <p:cNvSpPr/>
          <p:nvPr/>
        </p:nvSpPr>
        <p:spPr>
          <a:xfrm>
            <a:off x="1982339" y="146319"/>
            <a:ext cx="4254688" cy="482347"/>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a:solidFill>
                  <a:srgbClr val="FF9900"/>
                </a:solidFill>
                <a:latin typeface="Arial"/>
                <a:ea typeface="Arial"/>
                <a:cs typeface="Arial"/>
                <a:sym typeface="Arial"/>
              </a:rPr>
              <a:t>SonarQube Architecture</a:t>
            </a:r>
            <a:endParaRPr sz="2800" b="0" i="0" u="none">
              <a:solidFill>
                <a:srgbClr val="FF9900"/>
              </a:solidFill>
              <a:latin typeface="Arial"/>
              <a:ea typeface="Arial"/>
              <a:cs typeface="Arial"/>
              <a:sym typeface="Arial"/>
            </a:endParaRPr>
          </a:p>
        </p:txBody>
      </p:sp>
      <p:pic>
        <p:nvPicPr>
          <p:cNvPr id="305" name="Google Shape;305;p40"/>
          <p:cNvPicPr preferRelativeResize="0"/>
          <p:nvPr/>
        </p:nvPicPr>
        <p:blipFill rotWithShape="1">
          <a:blip r:embed="rId3">
            <a:alphaModFix/>
          </a:blip>
          <a:srcRect l="905" r="1399"/>
          <a:stretch/>
        </p:blipFill>
        <p:spPr>
          <a:xfrm>
            <a:off x="1" y="787685"/>
            <a:ext cx="9041643" cy="3571482"/>
          </a:xfrm>
          <a:prstGeom prst="rect">
            <a:avLst/>
          </a:prstGeom>
          <a:noFill/>
          <a:ln>
            <a:noFill/>
          </a:ln>
        </p:spPr>
      </p:pic>
      <p:sp>
        <p:nvSpPr>
          <p:cNvPr id="306" name="Google Shape;306;p40"/>
          <p:cNvSpPr/>
          <p:nvPr/>
        </p:nvSpPr>
        <p:spPr>
          <a:xfrm>
            <a:off x="2153812" y="4359167"/>
            <a:ext cx="463341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sng">
                <a:solidFill>
                  <a:schemeClr val="hlink"/>
                </a:solidFill>
                <a:latin typeface="Arial"/>
                <a:ea typeface="Arial"/>
                <a:cs typeface="Arial"/>
                <a:sym typeface="Arial"/>
                <a:hlinkClick r:id="rId4"/>
              </a:rPr>
              <a:t>http://dx.doi.org/10.1109/FIE.2017.8190658</a:t>
            </a:r>
            <a:endParaRPr sz="1800" b="0" i="0" u="none">
              <a:solidFill>
                <a:schemeClr val="dk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3"/>
                                        </p:tgtEl>
                                        <p:attrNameLst>
                                          <p:attrName>style.visibility</p:attrName>
                                        </p:attrNameLst>
                                      </p:cBhvr>
                                      <p:to>
                                        <p:strVal val="visible"/>
                                      </p:to>
                                    </p:set>
                                    <p:anim calcmode="lin" valueType="num">
                                      <p:cBhvr additive="base">
                                        <p:cTn id="7" dur="500"/>
                                        <p:tgtEl>
                                          <p:spTgt spid="30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4"/>
                                        </p:tgtEl>
                                        <p:attrNameLst>
                                          <p:attrName>style.visibility</p:attrName>
                                        </p:attrNameLst>
                                      </p:cBhvr>
                                      <p:to>
                                        <p:strVal val="visible"/>
                                      </p:to>
                                    </p:set>
                                    <p:animEffect transition="in" filter="fade">
                                      <p:cBhvr>
                                        <p:cTn id="11"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pic>
        <p:nvPicPr>
          <p:cNvPr id="312" name="Google Shape;312;p41"/>
          <p:cNvPicPr preferRelativeResize="0"/>
          <p:nvPr/>
        </p:nvPicPr>
        <p:blipFill rotWithShape="1">
          <a:blip r:embed="rId3">
            <a:alphaModFix/>
          </a:blip>
          <a:srcRect/>
          <a:stretch/>
        </p:blipFill>
        <p:spPr>
          <a:xfrm>
            <a:off x="548108" y="1397001"/>
            <a:ext cx="7136764" cy="3101355"/>
          </a:xfrm>
          <a:prstGeom prst="rect">
            <a:avLst/>
          </a:prstGeom>
          <a:noFill/>
          <a:ln>
            <a:noFill/>
          </a:ln>
        </p:spPr>
      </p:pic>
      <p:sp>
        <p:nvSpPr>
          <p:cNvPr id="313" name="Google Shape;313;p41"/>
          <p:cNvSpPr/>
          <p:nvPr/>
        </p:nvSpPr>
        <p:spPr>
          <a:xfrm>
            <a:off x="3086384" y="87668"/>
            <a:ext cx="2060211" cy="482347"/>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a:solidFill>
                  <a:srgbClr val="FF9900"/>
                </a:solidFill>
                <a:latin typeface="Arial"/>
                <a:ea typeface="Arial"/>
                <a:cs typeface="Arial"/>
                <a:sym typeface="Arial"/>
              </a:rPr>
              <a:t>Checkmarx </a:t>
            </a:r>
            <a:endParaRPr sz="2800" b="0" i="0" u="none">
              <a:solidFill>
                <a:srgbClr val="FF9900"/>
              </a:solidFill>
              <a:latin typeface="Arial"/>
              <a:ea typeface="Arial"/>
              <a:cs typeface="Arial"/>
              <a:sym typeface="Arial"/>
            </a:endParaRPr>
          </a:p>
        </p:txBody>
      </p:sp>
      <p:sp>
        <p:nvSpPr>
          <p:cNvPr id="314" name="Google Shape;314;p41"/>
          <p:cNvSpPr/>
          <p:nvPr/>
        </p:nvSpPr>
        <p:spPr>
          <a:xfrm>
            <a:off x="444500" y="570015"/>
            <a:ext cx="742950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Kaynak kodunu derlenmeden önce tarar ve belirlenen riskleri yönetmek ve azaltmak için sezgisel bir platform sunar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11"/>
                                        </p:tgtEl>
                                        <p:attrNameLst>
                                          <p:attrName>style.visibility</p:attrName>
                                        </p:attrNameLst>
                                      </p:cBhvr>
                                      <p:to>
                                        <p:strVal val="visible"/>
                                      </p:to>
                                    </p:set>
                                    <p:anim calcmode="lin" valueType="num">
                                      <p:cBhvr additive="base">
                                        <p:cTn id="7" dur="500"/>
                                        <p:tgtEl>
                                          <p:spTgt spid="31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fade">
                                      <p:cBhvr>
                                        <p:cTn id="11" dur="5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2"/>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pic>
        <p:nvPicPr>
          <p:cNvPr id="320" name="Google Shape;320;p42"/>
          <p:cNvPicPr preferRelativeResize="0"/>
          <p:nvPr/>
        </p:nvPicPr>
        <p:blipFill rotWithShape="1">
          <a:blip r:embed="rId3">
            <a:alphaModFix/>
          </a:blip>
          <a:srcRect/>
          <a:stretch/>
        </p:blipFill>
        <p:spPr>
          <a:xfrm>
            <a:off x="561767" y="1205225"/>
            <a:ext cx="7620000" cy="3333750"/>
          </a:xfrm>
          <a:prstGeom prst="rect">
            <a:avLst/>
          </a:prstGeom>
          <a:noFill/>
          <a:ln>
            <a:noFill/>
          </a:ln>
        </p:spPr>
      </p:pic>
      <p:sp>
        <p:nvSpPr>
          <p:cNvPr id="321" name="Google Shape;321;p42"/>
          <p:cNvSpPr/>
          <p:nvPr/>
        </p:nvSpPr>
        <p:spPr>
          <a:xfrm>
            <a:off x="3786161" y="61036"/>
            <a:ext cx="1171211" cy="482347"/>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0" i="0" u="none">
                <a:solidFill>
                  <a:srgbClr val="FF9900"/>
                </a:solidFill>
                <a:latin typeface="Arial"/>
                <a:ea typeface="Arial"/>
                <a:cs typeface="Arial"/>
                <a:sym typeface="Arial"/>
              </a:rPr>
              <a:t>Fortify</a:t>
            </a:r>
            <a:endParaRPr sz="2800" b="0" i="0" u="none">
              <a:solidFill>
                <a:srgbClr val="FF9900"/>
              </a:solidFill>
              <a:latin typeface="Arial"/>
              <a:ea typeface="Arial"/>
              <a:cs typeface="Arial"/>
              <a:sym typeface="Arial"/>
            </a:endParaRPr>
          </a:p>
        </p:txBody>
      </p:sp>
      <p:sp>
        <p:nvSpPr>
          <p:cNvPr id="322" name="Google Shape;322;p42"/>
          <p:cNvSpPr/>
          <p:nvPr/>
        </p:nvSpPr>
        <p:spPr>
          <a:xfrm>
            <a:off x="368300" y="543383"/>
            <a:ext cx="781346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Hem önceden derlenmiş hem de derlenmiş kod için uygundur ve çok çeşitli dilleri ve geliştirme ortamlarını destekler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500"/>
                                        <p:tgtEl>
                                          <p:spTgt spid="319"/>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1"/>
                                        </p:tgtEl>
                                        <p:attrNameLst>
                                          <p:attrName>style.visibility</p:attrName>
                                        </p:attrNameLst>
                                      </p:cBhvr>
                                      <p:to>
                                        <p:strVal val="visible"/>
                                      </p:to>
                                    </p:set>
                                    <p:animEffect transition="in" filter="fade">
                                      <p:cBhvr>
                                        <p:cTn id="11"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3"/>
          <p:cNvSpPr/>
          <p:nvPr/>
        </p:nvSpPr>
        <p:spPr>
          <a:xfrm rot="10800000">
            <a:off x="7755026" y="-12700"/>
            <a:ext cx="14112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pic>
        <p:nvPicPr>
          <p:cNvPr id="328" name="Google Shape;328;p43"/>
          <p:cNvPicPr preferRelativeResize="0"/>
          <p:nvPr/>
        </p:nvPicPr>
        <p:blipFill rotWithShape="1">
          <a:blip r:embed="rId3">
            <a:alphaModFix/>
          </a:blip>
          <a:srcRect l="2572" t="9971" r="9938" b="16161"/>
          <a:stretch/>
        </p:blipFill>
        <p:spPr>
          <a:xfrm>
            <a:off x="1298538" y="496900"/>
            <a:ext cx="5870812" cy="4646599"/>
          </a:xfrm>
          <a:prstGeom prst="rect">
            <a:avLst/>
          </a:prstGeom>
          <a:noFill/>
          <a:ln>
            <a:noFill/>
          </a:ln>
        </p:spPr>
      </p:pic>
      <p:sp>
        <p:nvSpPr>
          <p:cNvPr id="329" name="Google Shape;329;p43"/>
          <p:cNvSpPr/>
          <p:nvPr/>
        </p:nvSpPr>
        <p:spPr>
          <a:xfrm>
            <a:off x="2097350" y="66275"/>
            <a:ext cx="4273200" cy="482400"/>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a:solidFill>
                  <a:srgbClr val="FF9900"/>
                </a:solidFill>
              </a:rPr>
              <a:t>SAST ve DAST Farkları</a:t>
            </a:r>
            <a:endParaRPr sz="2800" b="0" i="0" u="none">
              <a:solidFill>
                <a:srgbClr val="FF9900"/>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7"/>
                                        </p:tgtEl>
                                        <p:attrNameLst>
                                          <p:attrName>style.visibility</p:attrName>
                                        </p:attrNameLst>
                                      </p:cBhvr>
                                      <p:to>
                                        <p:strVal val="visible"/>
                                      </p:to>
                                    </p:set>
                                    <p:anim calcmode="lin" valueType="num">
                                      <p:cBhvr additive="base">
                                        <p:cTn id="7" dur="500"/>
                                        <p:tgtEl>
                                          <p:spTgt spid="3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p:nvPr/>
        </p:nvSpPr>
        <p:spPr>
          <a:xfrm>
            <a:off x="-32385" y="-60325"/>
            <a:ext cx="3017838" cy="5243513"/>
          </a:xfrm>
          <a:custGeom>
            <a:avLst/>
            <a:gdLst/>
            <a:ahLst/>
            <a:cxnLst/>
            <a:rect l="l" t="t" r="r" b="b"/>
            <a:pathLst>
              <a:path w="3018155" h="5243195" extrusionOk="0">
                <a:moveTo>
                  <a:pt x="0" y="0"/>
                </a:moveTo>
                <a:lnTo>
                  <a:pt x="0" y="5243195"/>
                </a:lnTo>
                <a:lnTo>
                  <a:pt x="3018155" y="5243195"/>
                </a:lnTo>
                <a:lnTo>
                  <a:pt x="2002155" y="0"/>
                </a:lnTo>
                <a:lnTo>
                  <a:pt x="0" y="0"/>
                </a:lnTo>
                <a:close/>
              </a:path>
            </a:pathLst>
          </a:cu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7" name="Google Shape;177;p26"/>
          <p:cNvSpPr txBox="1"/>
          <p:nvPr/>
        </p:nvSpPr>
        <p:spPr>
          <a:xfrm>
            <a:off x="2284096" y="1256547"/>
            <a:ext cx="2022475" cy="2306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9900"/>
              </a:buClr>
              <a:buSzPts val="7200"/>
              <a:buFont typeface="Arimo"/>
              <a:buNone/>
            </a:pPr>
            <a:r>
              <a:rPr lang="en-US" sz="7200" b="0" i="0" u="none" strike="noStrike" cap="none">
                <a:solidFill>
                  <a:srgbClr val="FF9900"/>
                </a:solidFill>
                <a:latin typeface="Arimo"/>
                <a:ea typeface="Arimo"/>
                <a:cs typeface="Arimo"/>
                <a:sym typeface="Arimo"/>
              </a:rPr>
              <a:t> </a:t>
            </a:r>
            <a:endParaRPr/>
          </a:p>
          <a:p>
            <a:pPr marL="0" marR="0" lvl="0" indent="0" algn="l" rtl="0">
              <a:lnSpc>
                <a:spcPct val="100000"/>
              </a:lnSpc>
              <a:spcBef>
                <a:spcPts val="0"/>
              </a:spcBef>
              <a:spcAft>
                <a:spcPts val="0"/>
              </a:spcAft>
              <a:buClr>
                <a:srgbClr val="FF9900"/>
              </a:buClr>
              <a:buSzPts val="7200"/>
              <a:buFont typeface="Arimo"/>
              <a:buNone/>
            </a:pPr>
            <a:r>
              <a:rPr lang="en-US" sz="7200" b="0" i="0" u="none">
                <a:solidFill>
                  <a:srgbClr val="FF9900"/>
                </a:solidFill>
                <a:latin typeface="Arimo"/>
                <a:ea typeface="Arimo"/>
                <a:cs typeface="Arimo"/>
                <a:sym typeface="Arimo"/>
              </a:rPr>
              <a:t> </a:t>
            </a:r>
            <a:endParaRPr sz="7200" b="0" i="0" u="none">
              <a:solidFill>
                <a:schemeClr val="lt1"/>
              </a:solidFill>
              <a:latin typeface="Arimo"/>
              <a:ea typeface="Arimo"/>
              <a:cs typeface="Arimo"/>
              <a:sym typeface="Arimo"/>
            </a:endParaRPr>
          </a:p>
        </p:txBody>
      </p:sp>
      <p:sp>
        <p:nvSpPr>
          <p:cNvPr id="178" name="Google Shape;178;p26"/>
          <p:cNvSpPr txBox="1"/>
          <p:nvPr/>
        </p:nvSpPr>
        <p:spPr>
          <a:xfrm>
            <a:off x="3096895" y="676910"/>
            <a:ext cx="3678300" cy="599700"/>
          </a:xfrm>
          <a:prstGeom prst="rect">
            <a:avLst/>
          </a:prstGeom>
          <a:noFill/>
          <a:ln>
            <a:noFill/>
          </a:ln>
        </p:spPr>
        <p:txBody>
          <a:bodyPr spcFirstLastPara="1" wrap="square" lIns="67950" tIns="33975" rIns="67950" bIns="33975" anchor="t" anchorCtr="0">
            <a:spAutoFit/>
          </a:bodyPr>
          <a:lstStyle/>
          <a:p>
            <a:pPr marL="0" marR="0" lvl="0" indent="0" algn="l" rtl="0">
              <a:lnSpc>
                <a:spcPct val="130000"/>
              </a:lnSpc>
              <a:spcBef>
                <a:spcPts val="0"/>
              </a:spcBef>
              <a:spcAft>
                <a:spcPts val="0"/>
              </a:spcAft>
              <a:buClr>
                <a:srgbClr val="002748"/>
              </a:buClr>
              <a:buSzPts val="1000"/>
              <a:buFont typeface="EB Garamond"/>
              <a:buNone/>
            </a:pPr>
            <a:r>
              <a:rPr lang="en-US" sz="1500" b="0" i="0" u="none">
                <a:solidFill>
                  <a:srgbClr val="FF9900"/>
                </a:solidFill>
                <a:latin typeface="EB Garamond"/>
                <a:ea typeface="EB Garamond"/>
                <a:cs typeface="EB Garamond"/>
                <a:sym typeface="EB Garamond"/>
              </a:rPr>
              <a:t>SAST nedir? Amacı nedir? Diğer güvenlik testlerinden farkları nelerdir? Tarihçesi ve evrimi.</a:t>
            </a:r>
            <a:endParaRPr sz="1500">
              <a:solidFill>
                <a:srgbClr val="FF9900"/>
              </a:solidFill>
            </a:endParaRPr>
          </a:p>
        </p:txBody>
      </p:sp>
      <p:sp>
        <p:nvSpPr>
          <p:cNvPr id="179" name="Google Shape;179;p26"/>
          <p:cNvSpPr txBox="1"/>
          <p:nvPr/>
        </p:nvSpPr>
        <p:spPr>
          <a:xfrm>
            <a:off x="3266758" y="1521586"/>
            <a:ext cx="3678300" cy="299400"/>
          </a:xfrm>
          <a:prstGeom prst="rect">
            <a:avLst/>
          </a:prstGeom>
          <a:noFill/>
          <a:ln>
            <a:noFill/>
          </a:ln>
        </p:spPr>
        <p:txBody>
          <a:bodyPr spcFirstLastPara="1" wrap="square" lIns="67950" tIns="33975" rIns="67950" bIns="33975" anchor="t" anchorCtr="0">
            <a:spAutoFit/>
          </a:bodyPr>
          <a:lstStyle/>
          <a:p>
            <a:pPr marL="0" marR="0" lvl="0" indent="0" algn="l" rtl="0">
              <a:lnSpc>
                <a:spcPct val="130000"/>
              </a:lnSpc>
              <a:spcBef>
                <a:spcPts val="0"/>
              </a:spcBef>
              <a:spcAft>
                <a:spcPts val="0"/>
              </a:spcAft>
              <a:buClr>
                <a:srgbClr val="FF9900"/>
              </a:buClr>
              <a:buSzPts val="1200"/>
              <a:buFont typeface="EB Garamond"/>
              <a:buNone/>
            </a:pPr>
            <a:r>
              <a:rPr lang="en-US" sz="1500" b="0" i="0" u="none">
                <a:solidFill>
                  <a:srgbClr val="FF9900"/>
                </a:solidFill>
                <a:latin typeface="EB Garamond"/>
                <a:ea typeface="EB Garamond"/>
                <a:cs typeface="EB Garamond"/>
                <a:sym typeface="EB Garamond"/>
              </a:rPr>
              <a:t>SAST Araçları ve Teknolojileri</a:t>
            </a:r>
            <a:endParaRPr sz="1500">
              <a:solidFill>
                <a:srgbClr val="FF9900"/>
              </a:solidFill>
            </a:endParaRPr>
          </a:p>
        </p:txBody>
      </p:sp>
      <p:sp>
        <p:nvSpPr>
          <p:cNvPr id="180" name="Google Shape;180;p26"/>
          <p:cNvSpPr txBox="1"/>
          <p:nvPr/>
        </p:nvSpPr>
        <p:spPr>
          <a:xfrm>
            <a:off x="3435350" y="2065973"/>
            <a:ext cx="3679800" cy="599700"/>
          </a:xfrm>
          <a:prstGeom prst="rect">
            <a:avLst/>
          </a:prstGeom>
          <a:noFill/>
          <a:ln>
            <a:noFill/>
          </a:ln>
        </p:spPr>
        <p:txBody>
          <a:bodyPr spcFirstLastPara="1" wrap="square" lIns="67950" tIns="33975" rIns="67950" bIns="33975" anchor="t" anchorCtr="0">
            <a:spAutoFit/>
          </a:bodyPr>
          <a:lstStyle/>
          <a:p>
            <a:pPr marL="0" marR="0" lvl="0" indent="0" algn="l" rtl="0">
              <a:lnSpc>
                <a:spcPct val="130000"/>
              </a:lnSpc>
              <a:spcBef>
                <a:spcPts val="0"/>
              </a:spcBef>
              <a:spcAft>
                <a:spcPts val="0"/>
              </a:spcAft>
              <a:buClr>
                <a:srgbClr val="002748"/>
              </a:buClr>
              <a:buSzPts val="1200"/>
              <a:buFont typeface="Arimo"/>
              <a:buNone/>
            </a:pPr>
            <a:r>
              <a:rPr lang="en-US" sz="1500" i="0" u="none">
                <a:solidFill>
                  <a:srgbClr val="FF9900"/>
                </a:solidFill>
                <a:latin typeface="EB Garamond"/>
                <a:ea typeface="EB Garamond"/>
                <a:cs typeface="EB Garamond"/>
                <a:sym typeface="EB Garamond"/>
              </a:rPr>
              <a:t>SAST'in Yazılım Geliştirme Yaşam Döngüsünde (SDLC) Yeri</a:t>
            </a:r>
            <a:endParaRPr sz="1500">
              <a:solidFill>
                <a:srgbClr val="FF9900"/>
              </a:solidFill>
              <a:latin typeface="EB Garamond"/>
              <a:ea typeface="EB Garamond"/>
              <a:cs typeface="EB Garamond"/>
              <a:sym typeface="EB Garamond"/>
            </a:endParaRPr>
          </a:p>
        </p:txBody>
      </p:sp>
      <p:sp>
        <p:nvSpPr>
          <p:cNvPr id="181" name="Google Shape;181;p26"/>
          <p:cNvSpPr txBox="1"/>
          <p:nvPr/>
        </p:nvSpPr>
        <p:spPr>
          <a:xfrm>
            <a:off x="3605213" y="2922573"/>
            <a:ext cx="3678300" cy="299400"/>
          </a:xfrm>
          <a:prstGeom prst="rect">
            <a:avLst/>
          </a:prstGeom>
          <a:noFill/>
          <a:ln>
            <a:noFill/>
          </a:ln>
        </p:spPr>
        <p:txBody>
          <a:bodyPr spcFirstLastPara="1" wrap="square" lIns="67950" tIns="33975" rIns="67950" bIns="33975" anchor="t" anchorCtr="0">
            <a:spAutoFit/>
          </a:bodyPr>
          <a:lstStyle/>
          <a:p>
            <a:pPr marL="0" marR="0" lvl="0" indent="0" algn="l" rtl="0">
              <a:lnSpc>
                <a:spcPct val="130000"/>
              </a:lnSpc>
              <a:spcBef>
                <a:spcPts val="0"/>
              </a:spcBef>
              <a:spcAft>
                <a:spcPts val="0"/>
              </a:spcAft>
              <a:buClr>
                <a:srgbClr val="FF9900"/>
              </a:buClr>
              <a:buSzPts val="1200"/>
              <a:buFont typeface="EB Garamond"/>
              <a:buNone/>
            </a:pPr>
            <a:r>
              <a:rPr lang="en-US" sz="1500" i="0" u="none">
                <a:solidFill>
                  <a:srgbClr val="FF9900"/>
                </a:solidFill>
                <a:latin typeface="EB Garamond"/>
                <a:ea typeface="EB Garamond"/>
                <a:cs typeface="EB Garamond"/>
                <a:sym typeface="EB Garamond"/>
              </a:rPr>
              <a:t>SAST'in Avantajları ve Dezavantajları</a:t>
            </a:r>
            <a:endParaRPr sz="1500">
              <a:latin typeface="EB Garamond"/>
              <a:ea typeface="EB Garamond"/>
              <a:cs typeface="EB Garamond"/>
              <a:sym typeface="EB Garamond"/>
            </a:endParaRPr>
          </a:p>
        </p:txBody>
      </p:sp>
      <p:sp>
        <p:nvSpPr>
          <p:cNvPr id="182" name="Google Shape;182;p26"/>
          <p:cNvSpPr txBox="1"/>
          <p:nvPr/>
        </p:nvSpPr>
        <p:spPr>
          <a:xfrm>
            <a:off x="3775075" y="3478848"/>
            <a:ext cx="3678300" cy="299400"/>
          </a:xfrm>
          <a:prstGeom prst="rect">
            <a:avLst/>
          </a:prstGeom>
          <a:noFill/>
          <a:ln>
            <a:noFill/>
          </a:ln>
        </p:spPr>
        <p:txBody>
          <a:bodyPr spcFirstLastPara="1" wrap="square" lIns="67950" tIns="33975" rIns="67950" bIns="33975" anchor="t" anchorCtr="0">
            <a:spAutoFit/>
          </a:bodyPr>
          <a:lstStyle/>
          <a:p>
            <a:pPr marL="0" marR="0" lvl="0" indent="0" algn="l" rtl="0">
              <a:lnSpc>
                <a:spcPct val="130000"/>
              </a:lnSpc>
              <a:spcBef>
                <a:spcPts val="0"/>
              </a:spcBef>
              <a:spcAft>
                <a:spcPts val="0"/>
              </a:spcAft>
              <a:buClr>
                <a:srgbClr val="002748"/>
              </a:buClr>
              <a:buSzPts val="1200"/>
              <a:buFont typeface="EB Garamond"/>
              <a:buNone/>
            </a:pPr>
            <a:r>
              <a:rPr lang="en-US" sz="1500" i="0" u="none">
                <a:solidFill>
                  <a:srgbClr val="FF9900"/>
                </a:solidFill>
                <a:latin typeface="EB Garamond"/>
                <a:ea typeface="EB Garamond"/>
                <a:cs typeface="EB Garamond"/>
                <a:sym typeface="EB Garamond"/>
              </a:rPr>
              <a:t>SAST Raporlama ve Sonuçları Yönetme</a:t>
            </a:r>
            <a:endParaRPr sz="1500">
              <a:solidFill>
                <a:srgbClr val="FF9900"/>
              </a:solidFill>
              <a:latin typeface="EB Garamond"/>
              <a:ea typeface="EB Garamond"/>
              <a:cs typeface="EB Garamond"/>
              <a:sym typeface="EB Garamond"/>
            </a:endParaRPr>
          </a:p>
        </p:txBody>
      </p:sp>
      <p:sp>
        <p:nvSpPr>
          <p:cNvPr id="183" name="Google Shape;183;p26"/>
          <p:cNvSpPr/>
          <p:nvPr/>
        </p:nvSpPr>
        <p:spPr>
          <a:xfrm rot="10800000">
            <a:off x="7453313" y="-47625"/>
            <a:ext cx="3017838" cy="5243513"/>
          </a:xfrm>
          <a:custGeom>
            <a:avLst/>
            <a:gdLst/>
            <a:ahLst/>
            <a:cxnLst/>
            <a:rect l="l" t="t" r="r" b="b"/>
            <a:pathLst>
              <a:path w="3018155" h="5243195" extrusionOk="0">
                <a:moveTo>
                  <a:pt x="0" y="0"/>
                </a:moveTo>
                <a:lnTo>
                  <a:pt x="0" y="5243195"/>
                </a:lnTo>
                <a:lnTo>
                  <a:pt x="3018155" y="5243195"/>
                </a:lnTo>
                <a:lnTo>
                  <a:pt x="2002155" y="0"/>
                </a:lnTo>
                <a:lnTo>
                  <a:pt x="0" y="0"/>
                </a:lnTo>
                <a:close/>
              </a:path>
            </a:pathLst>
          </a:cu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184" name="Google Shape;184;p26"/>
          <p:cNvSpPr txBox="1"/>
          <p:nvPr/>
        </p:nvSpPr>
        <p:spPr>
          <a:xfrm>
            <a:off x="243205" y="2362835"/>
            <a:ext cx="202247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000"/>
              <a:buFont typeface="Arimo"/>
              <a:buNone/>
            </a:pPr>
            <a:r>
              <a:rPr lang="en-US" sz="2000" b="0" i="0" u="none">
                <a:solidFill>
                  <a:schemeClr val="lt1"/>
                </a:solidFill>
                <a:latin typeface="Arimo"/>
                <a:ea typeface="Arimo"/>
                <a:cs typeface="Arimo"/>
                <a:sym typeface="Arimo"/>
              </a:rPr>
              <a:t>Başlıklar</a:t>
            </a:r>
            <a:endParaRPr sz="2000" b="0" i="0" u="none">
              <a:solidFill>
                <a:schemeClr val="lt1"/>
              </a:solidFill>
              <a:latin typeface="Arimo"/>
              <a:ea typeface="Arimo"/>
              <a:cs typeface="Arimo"/>
              <a:sym typeface="Arimo"/>
            </a:endParaRPr>
          </a:p>
        </p:txBody>
      </p:sp>
      <p:sp>
        <p:nvSpPr>
          <p:cNvPr id="185" name="Google Shape;185;p26"/>
          <p:cNvSpPr txBox="1"/>
          <p:nvPr/>
        </p:nvSpPr>
        <p:spPr>
          <a:xfrm>
            <a:off x="3957955" y="4070668"/>
            <a:ext cx="3678300" cy="599700"/>
          </a:xfrm>
          <a:prstGeom prst="rect">
            <a:avLst/>
          </a:prstGeom>
          <a:noFill/>
          <a:ln>
            <a:noFill/>
          </a:ln>
        </p:spPr>
        <p:txBody>
          <a:bodyPr spcFirstLastPara="1" wrap="square" lIns="67950" tIns="33975" rIns="67950" bIns="33975" anchor="t" anchorCtr="0">
            <a:spAutoFit/>
          </a:bodyPr>
          <a:lstStyle/>
          <a:p>
            <a:pPr marL="0" marR="0" lvl="0" indent="0" algn="l" rtl="0">
              <a:lnSpc>
                <a:spcPct val="130000"/>
              </a:lnSpc>
              <a:spcBef>
                <a:spcPts val="0"/>
              </a:spcBef>
              <a:spcAft>
                <a:spcPts val="0"/>
              </a:spcAft>
              <a:buClr>
                <a:srgbClr val="FF9900"/>
              </a:buClr>
              <a:buSzPts val="1200"/>
              <a:buFont typeface="EB Garamond"/>
              <a:buNone/>
            </a:pPr>
            <a:r>
              <a:rPr lang="en-US" sz="1500" b="0" i="0" u="none">
                <a:solidFill>
                  <a:srgbClr val="FF9900"/>
                </a:solidFill>
                <a:latin typeface="EB Garamond"/>
                <a:ea typeface="EB Garamond"/>
                <a:cs typeface="EB Garamond"/>
                <a:sym typeface="EB Garamond"/>
              </a:rPr>
              <a:t>SAST En İyi Uygulamaları, Stratejiler ve Gelecek Trendleri</a:t>
            </a:r>
            <a:endParaRPr sz="15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6"/>
                                        </p:tgtEl>
                                        <p:attrNameLst>
                                          <p:attrName>style.visibility</p:attrName>
                                        </p:attrNameLst>
                                      </p:cBhvr>
                                      <p:to>
                                        <p:strVal val="visible"/>
                                      </p:to>
                                    </p:set>
                                    <p:anim calcmode="lin" valueType="num">
                                      <p:cBhvr additive="base">
                                        <p:cTn id="7" dur="500"/>
                                        <p:tgtEl>
                                          <p:spTgt spid="176"/>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7"/>
                                        </p:tgtEl>
                                        <p:attrNameLst>
                                          <p:attrName>style.visibility</p:attrName>
                                        </p:attrNameLst>
                                      </p:cBhvr>
                                      <p:to>
                                        <p:strVal val="visible"/>
                                      </p:to>
                                    </p:set>
                                    <p:animEffect transition="in" filter="fade">
                                      <p:cBhvr>
                                        <p:cTn id="11" dur="500"/>
                                        <p:tgtEl>
                                          <p:spTgt spid="177"/>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184"/>
                                        </p:tgtEl>
                                        <p:attrNameLst>
                                          <p:attrName>style.visibility</p:attrName>
                                        </p:attrNameLst>
                                      </p:cBhvr>
                                      <p:to>
                                        <p:strVal val="visible"/>
                                      </p:to>
                                    </p:set>
                                    <p:anim calcmode="lin" valueType="num">
                                      <p:cBhvr additive="base">
                                        <p:cTn id="15" dur="500"/>
                                        <p:tgtEl>
                                          <p:spTgt spid="184"/>
                                        </p:tgtEl>
                                        <p:attrNameLst>
                                          <p:attrName>ppt_w</p:attrName>
                                        </p:attrNameLst>
                                      </p:cBhvr>
                                      <p:tavLst>
                                        <p:tav tm="0">
                                          <p:val>
                                            <p:strVal val="0"/>
                                          </p:val>
                                        </p:tav>
                                        <p:tav tm="100000">
                                          <p:val>
                                            <p:strVal val="#ppt_w"/>
                                          </p:val>
                                        </p:tav>
                                      </p:tavLst>
                                    </p:anim>
                                    <p:anim calcmode="lin" valueType="num">
                                      <p:cBhvr additive="base">
                                        <p:cTn id="16" dur="500"/>
                                        <p:tgtEl>
                                          <p:spTgt spid="184"/>
                                        </p:tgtEl>
                                        <p:attrNameLst>
                                          <p:attrName>ppt_h</p:attrName>
                                        </p:attrNameLst>
                                      </p:cBhvr>
                                      <p:tavLst>
                                        <p:tav tm="0">
                                          <p:val>
                                            <p:strVal val="0"/>
                                          </p:val>
                                        </p:tav>
                                        <p:tav tm="100000">
                                          <p:val>
                                            <p:strVal val="#ppt_h"/>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183"/>
                                        </p:tgtEl>
                                        <p:attrNameLst>
                                          <p:attrName>style.visibility</p:attrName>
                                        </p:attrNameLst>
                                      </p:cBhvr>
                                      <p:to>
                                        <p:strVal val="visible"/>
                                      </p:to>
                                    </p:set>
                                    <p:anim calcmode="lin" valueType="num">
                                      <p:cBhvr additive="base">
                                        <p:cTn id="20" dur="500"/>
                                        <p:tgtEl>
                                          <p:spTgt spid="183"/>
                                        </p:tgtEl>
                                        <p:attrNameLst>
                                          <p:attrName>ppt_x</p:attrName>
                                        </p:attrNameLst>
                                      </p:cBhvr>
                                      <p:tavLst>
                                        <p:tav tm="0">
                                          <p:val>
                                            <p:strVal val="#ppt_x+1"/>
                                          </p:val>
                                        </p:tav>
                                        <p:tav tm="100000">
                                          <p:val>
                                            <p:strVal val="#ppt_x"/>
                                          </p:val>
                                        </p:tav>
                                      </p:tavLst>
                                    </p:anim>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178"/>
                                        </p:tgtEl>
                                        <p:attrNameLst>
                                          <p:attrName>style.visibility</p:attrName>
                                        </p:attrNameLst>
                                      </p:cBhvr>
                                      <p:to>
                                        <p:strVal val="visible"/>
                                      </p:to>
                                    </p:set>
                                    <p:anim calcmode="lin" valueType="num">
                                      <p:cBhvr additive="base">
                                        <p:cTn id="24" dur="500"/>
                                        <p:tgtEl>
                                          <p:spTgt spid="178"/>
                                        </p:tgtEl>
                                        <p:attrNameLst>
                                          <p:attrName>ppt_w</p:attrName>
                                        </p:attrNameLst>
                                      </p:cBhvr>
                                      <p:tavLst>
                                        <p:tav tm="0">
                                          <p:val>
                                            <p:strVal val="0"/>
                                          </p:val>
                                        </p:tav>
                                        <p:tav tm="100000">
                                          <p:val>
                                            <p:strVal val="#ppt_w"/>
                                          </p:val>
                                        </p:tav>
                                      </p:tavLst>
                                    </p:anim>
                                    <p:anim calcmode="lin" valueType="num">
                                      <p:cBhvr additive="base">
                                        <p:cTn id="25" dur="500"/>
                                        <p:tgtEl>
                                          <p:spTgt spid="178"/>
                                        </p:tgtEl>
                                        <p:attrNameLst>
                                          <p:attrName>ppt_h</p:attrName>
                                        </p:attrNameLst>
                                      </p:cBhvr>
                                      <p:tavLst>
                                        <p:tav tm="0">
                                          <p:val>
                                            <p:strVal val="0"/>
                                          </p:val>
                                        </p:tav>
                                        <p:tav tm="100000">
                                          <p:val>
                                            <p:strVal val="#ppt_h"/>
                                          </p:val>
                                        </p:tav>
                                      </p:tavLst>
                                    </p:anim>
                                  </p:childTnLst>
                                </p:cTn>
                              </p:par>
                            </p:childTnLst>
                          </p:cTn>
                        </p:par>
                        <p:par>
                          <p:cTn id="26" fill="hold">
                            <p:stCondLst>
                              <p:cond delay="2500"/>
                            </p:stCondLst>
                            <p:childTnLst>
                              <p:par>
                                <p:cTn id="27" presetID="23" presetClass="entr" presetSubtype="16" fill="hold" nodeType="afterEffect">
                                  <p:stCondLst>
                                    <p:cond delay="0"/>
                                  </p:stCondLst>
                                  <p:childTnLst>
                                    <p:set>
                                      <p:cBhvr>
                                        <p:cTn id="28" dur="1" fill="hold">
                                          <p:stCondLst>
                                            <p:cond delay="0"/>
                                          </p:stCondLst>
                                        </p:cTn>
                                        <p:tgtEl>
                                          <p:spTgt spid="179"/>
                                        </p:tgtEl>
                                        <p:attrNameLst>
                                          <p:attrName>style.visibility</p:attrName>
                                        </p:attrNameLst>
                                      </p:cBhvr>
                                      <p:to>
                                        <p:strVal val="visible"/>
                                      </p:to>
                                    </p:set>
                                    <p:anim calcmode="lin" valueType="num">
                                      <p:cBhvr additive="base">
                                        <p:cTn id="29" dur="500"/>
                                        <p:tgtEl>
                                          <p:spTgt spid="179"/>
                                        </p:tgtEl>
                                        <p:attrNameLst>
                                          <p:attrName>ppt_w</p:attrName>
                                        </p:attrNameLst>
                                      </p:cBhvr>
                                      <p:tavLst>
                                        <p:tav tm="0">
                                          <p:val>
                                            <p:strVal val="0"/>
                                          </p:val>
                                        </p:tav>
                                        <p:tav tm="100000">
                                          <p:val>
                                            <p:strVal val="#ppt_w"/>
                                          </p:val>
                                        </p:tav>
                                      </p:tavLst>
                                    </p:anim>
                                    <p:anim calcmode="lin" valueType="num">
                                      <p:cBhvr additive="base">
                                        <p:cTn id="30" dur="500"/>
                                        <p:tgtEl>
                                          <p:spTgt spid="179"/>
                                        </p:tgtEl>
                                        <p:attrNameLst>
                                          <p:attrName>ppt_h</p:attrName>
                                        </p:attrNameLst>
                                      </p:cBhvr>
                                      <p:tavLst>
                                        <p:tav tm="0">
                                          <p:val>
                                            <p:strVal val="0"/>
                                          </p:val>
                                        </p:tav>
                                        <p:tav tm="100000">
                                          <p:val>
                                            <p:strVal val="#ppt_h"/>
                                          </p:val>
                                        </p:tav>
                                      </p:tavLst>
                                    </p:anim>
                                  </p:childTnLst>
                                </p:cTn>
                              </p:par>
                            </p:childTnLst>
                          </p:cTn>
                        </p:par>
                        <p:par>
                          <p:cTn id="31" fill="hold">
                            <p:stCondLst>
                              <p:cond delay="3000"/>
                            </p:stCondLst>
                            <p:childTnLst>
                              <p:par>
                                <p:cTn id="32" presetID="23" presetClass="entr" presetSubtype="16" fill="hold" nodeType="afterEffect">
                                  <p:stCondLst>
                                    <p:cond delay="0"/>
                                  </p:stCondLst>
                                  <p:childTnLst>
                                    <p:set>
                                      <p:cBhvr>
                                        <p:cTn id="33" dur="1" fill="hold">
                                          <p:stCondLst>
                                            <p:cond delay="0"/>
                                          </p:stCondLst>
                                        </p:cTn>
                                        <p:tgtEl>
                                          <p:spTgt spid="180"/>
                                        </p:tgtEl>
                                        <p:attrNameLst>
                                          <p:attrName>style.visibility</p:attrName>
                                        </p:attrNameLst>
                                      </p:cBhvr>
                                      <p:to>
                                        <p:strVal val="visible"/>
                                      </p:to>
                                    </p:set>
                                    <p:anim calcmode="lin" valueType="num">
                                      <p:cBhvr additive="base">
                                        <p:cTn id="34" dur="500"/>
                                        <p:tgtEl>
                                          <p:spTgt spid="180"/>
                                        </p:tgtEl>
                                        <p:attrNameLst>
                                          <p:attrName>ppt_w</p:attrName>
                                        </p:attrNameLst>
                                      </p:cBhvr>
                                      <p:tavLst>
                                        <p:tav tm="0">
                                          <p:val>
                                            <p:strVal val="0"/>
                                          </p:val>
                                        </p:tav>
                                        <p:tav tm="100000">
                                          <p:val>
                                            <p:strVal val="#ppt_w"/>
                                          </p:val>
                                        </p:tav>
                                      </p:tavLst>
                                    </p:anim>
                                    <p:anim calcmode="lin" valueType="num">
                                      <p:cBhvr additive="base">
                                        <p:cTn id="35" dur="500"/>
                                        <p:tgtEl>
                                          <p:spTgt spid="180"/>
                                        </p:tgtEl>
                                        <p:attrNameLst>
                                          <p:attrName>ppt_h</p:attrName>
                                        </p:attrNameLst>
                                      </p:cBhvr>
                                      <p:tavLst>
                                        <p:tav tm="0">
                                          <p:val>
                                            <p:strVal val="0"/>
                                          </p:val>
                                        </p:tav>
                                        <p:tav tm="100000">
                                          <p:val>
                                            <p:strVal val="#ppt_h"/>
                                          </p:val>
                                        </p:tav>
                                      </p:tavLst>
                                    </p:anim>
                                  </p:childTnLst>
                                </p:cTn>
                              </p:par>
                            </p:childTnLst>
                          </p:cTn>
                        </p:par>
                        <p:par>
                          <p:cTn id="36" fill="hold">
                            <p:stCondLst>
                              <p:cond delay="3500"/>
                            </p:stCondLst>
                            <p:childTnLst>
                              <p:par>
                                <p:cTn id="37" presetID="23" presetClass="entr" presetSubtype="16" fill="hold" nodeType="afterEffect">
                                  <p:stCondLst>
                                    <p:cond delay="0"/>
                                  </p:stCondLst>
                                  <p:childTnLst>
                                    <p:set>
                                      <p:cBhvr>
                                        <p:cTn id="38" dur="1" fill="hold">
                                          <p:stCondLst>
                                            <p:cond delay="0"/>
                                          </p:stCondLst>
                                        </p:cTn>
                                        <p:tgtEl>
                                          <p:spTgt spid="181"/>
                                        </p:tgtEl>
                                        <p:attrNameLst>
                                          <p:attrName>style.visibility</p:attrName>
                                        </p:attrNameLst>
                                      </p:cBhvr>
                                      <p:to>
                                        <p:strVal val="visible"/>
                                      </p:to>
                                    </p:set>
                                    <p:anim calcmode="lin" valueType="num">
                                      <p:cBhvr additive="base">
                                        <p:cTn id="39" dur="500"/>
                                        <p:tgtEl>
                                          <p:spTgt spid="181"/>
                                        </p:tgtEl>
                                        <p:attrNameLst>
                                          <p:attrName>ppt_w</p:attrName>
                                        </p:attrNameLst>
                                      </p:cBhvr>
                                      <p:tavLst>
                                        <p:tav tm="0">
                                          <p:val>
                                            <p:strVal val="0"/>
                                          </p:val>
                                        </p:tav>
                                        <p:tav tm="100000">
                                          <p:val>
                                            <p:strVal val="#ppt_w"/>
                                          </p:val>
                                        </p:tav>
                                      </p:tavLst>
                                    </p:anim>
                                    <p:anim calcmode="lin" valueType="num">
                                      <p:cBhvr additive="base">
                                        <p:cTn id="40" dur="500"/>
                                        <p:tgtEl>
                                          <p:spTgt spid="181"/>
                                        </p:tgtEl>
                                        <p:attrNameLst>
                                          <p:attrName>ppt_h</p:attrName>
                                        </p:attrNameLst>
                                      </p:cBhvr>
                                      <p:tavLst>
                                        <p:tav tm="0">
                                          <p:val>
                                            <p:strVal val="0"/>
                                          </p:val>
                                        </p:tav>
                                        <p:tav tm="100000">
                                          <p:val>
                                            <p:strVal val="#ppt_h"/>
                                          </p:val>
                                        </p:tav>
                                      </p:tavLst>
                                    </p:anim>
                                  </p:childTnLst>
                                </p:cTn>
                              </p:par>
                            </p:childTnLst>
                          </p:cTn>
                        </p:par>
                        <p:par>
                          <p:cTn id="41" fill="hold">
                            <p:stCondLst>
                              <p:cond delay="4000"/>
                            </p:stCondLst>
                            <p:childTnLst>
                              <p:par>
                                <p:cTn id="42" presetID="23" presetClass="entr" presetSubtype="16" fill="hold" nodeType="afterEffect">
                                  <p:stCondLst>
                                    <p:cond delay="0"/>
                                  </p:stCondLst>
                                  <p:childTnLst>
                                    <p:set>
                                      <p:cBhvr>
                                        <p:cTn id="43" dur="1" fill="hold">
                                          <p:stCondLst>
                                            <p:cond delay="0"/>
                                          </p:stCondLst>
                                        </p:cTn>
                                        <p:tgtEl>
                                          <p:spTgt spid="182"/>
                                        </p:tgtEl>
                                        <p:attrNameLst>
                                          <p:attrName>style.visibility</p:attrName>
                                        </p:attrNameLst>
                                      </p:cBhvr>
                                      <p:to>
                                        <p:strVal val="visible"/>
                                      </p:to>
                                    </p:set>
                                    <p:anim calcmode="lin" valueType="num">
                                      <p:cBhvr additive="base">
                                        <p:cTn id="44" dur="500"/>
                                        <p:tgtEl>
                                          <p:spTgt spid="182"/>
                                        </p:tgtEl>
                                        <p:attrNameLst>
                                          <p:attrName>ppt_w</p:attrName>
                                        </p:attrNameLst>
                                      </p:cBhvr>
                                      <p:tavLst>
                                        <p:tav tm="0">
                                          <p:val>
                                            <p:strVal val="0"/>
                                          </p:val>
                                        </p:tav>
                                        <p:tav tm="100000">
                                          <p:val>
                                            <p:strVal val="#ppt_w"/>
                                          </p:val>
                                        </p:tav>
                                      </p:tavLst>
                                    </p:anim>
                                    <p:anim calcmode="lin" valueType="num">
                                      <p:cBhvr additive="base">
                                        <p:cTn id="45" dur="500"/>
                                        <p:tgtEl>
                                          <p:spTgt spid="182"/>
                                        </p:tgtEl>
                                        <p:attrNameLst>
                                          <p:attrName>ppt_h</p:attrName>
                                        </p:attrNameLst>
                                      </p:cBhvr>
                                      <p:tavLst>
                                        <p:tav tm="0">
                                          <p:val>
                                            <p:strVal val="0"/>
                                          </p:val>
                                        </p:tav>
                                        <p:tav tm="100000">
                                          <p:val>
                                            <p:strVal val="#ppt_h"/>
                                          </p:val>
                                        </p:tav>
                                      </p:tavLst>
                                    </p:anim>
                                  </p:childTnLst>
                                </p:cTn>
                              </p:par>
                            </p:childTnLst>
                          </p:cTn>
                        </p:par>
                        <p:par>
                          <p:cTn id="46" fill="hold">
                            <p:stCondLst>
                              <p:cond delay="4500"/>
                            </p:stCondLst>
                            <p:childTnLst>
                              <p:par>
                                <p:cTn id="47" presetID="23" presetClass="entr" presetSubtype="16" fill="hold" nodeType="afterEffect">
                                  <p:stCondLst>
                                    <p:cond delay="0"/>
                                  </p:stCondLst>
                                  <p:childTnLst>
                                    <p:set>
                                      <p:cBhvr>
                                        <p:cTn id="48" dur="1" fill="hold">
                                          <p:stCondLst>
                                            <p:cond delay="0"/>
                                          </p:stCondLst>
                                        </p:cTn>
                                        <p:tgtEl>
                                          <p:spTgt spid="185"/>
                                        </p:tgtEl>
                                        <p:attrNameLst>
                                          <p:attrName>style.visibility</p:attrName>
                                        </p:attrNameLst>
                                      </p:cBhvr>
                                      <p:to>
                                        <p:strVal val="visible"/>
                                      </p:to>
                                    </p:set>
                                    <p:anim calcmode="lin" valueType="num">
                                      <p:cBhvr additive="base">
                                        <p:cTn id="49" dur="500"/>
                                        <p:tgtEl>
                                          <p:spTgt spid="185"/>
                                        </p:tgtEl>
                                        <p:attrNameLst>
                                          <p:attrName>ppt_w</p:attrName>
                                        </p:attrNameLst>
                                      </p:cBhvr>
                                      <p:tavLst>
                                        <p:tav tm="0">
                                          <p:val>
                                            <p:strVal val="0"/>
                                          </p:val>
                                        </p:tav>
                                        <p:tav tm="100000">
                                          <p:val>
                                            <p:strVal val="#ppt_w"/>
                                          </p:val>
                                        </p:tav>
                                      </p:tavLst>
                                    </p:anim>
                                    <p:anim calcmode="lin" valueType="num">
                                      <p:cBhvr additive="base">
                                        <p:cTn id="50" dur="500"/>
                                        <p:tgtEl>
                                          <p:spTgt spid="1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Shape 333"/>
        <p:cNvGrpSpPr/>
        <p:nvPr/>
      </p:nvGrpSpPr>
      <p:grpSpPr>
        <a:xfrm>
          <a:off x="0" y="0"/>
          <a:ext cx="0" cy="0"/>
          <a:chOff x="0" y="0"/>
          <a:chExt cx="0" cy="0"/>
        </a:xfrm>
      </p:grpSpPr>
      <p:sp>
        <p:nvSpPr>
          <p:cNvPr id="334" name="Google Shape;334;p44"/>
          <p:cNvSpPr txBox="1"/>
          <p:nvPr/>
        </p:nvSpPr>
        <p:spPr>
          <a:xfrm>
            <a:off x="3109913" y="962025"/>
            <a:ext cx="2903769"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5000"/>
              <a:buFont typeface="Arimo"/>
              <a:buNone/>
            </a:pPr>
            <a:r>
              <a:rPr lang="en-US" sz="5000" b="1" i="0" u="none">
                <a:solidFill>
                  <a:schemeClr val="lt1"/>
                </a:solidFill>
                <a:latin typeface="Arimo"/>
                <a:ea typeface="Arimo"/>
                <a:cs typeface="Arimo"/>
                <a:sym typeface="Arimo"/>
              </a:rPr>
              <a:t>SAST &amp;</a:t>
            </a:r>
            <a:endParaRPr sz="5000" b="1" i="0" u="none">
              <a:solidFill>
                <a:schemeClr val="lt1"/>
              </a:solidFill>
              <a:latin typeface="Arimo"/>
              <a:ea typeface="Arimo"/>
              <a:cs typeface="Arimo"/>
              <a:sym typeface="Arimo"/>
            </a:endParaRPr>
          </a:p>
          <a:p>
            <a:pPr marL="0" marR="0" lvl="0" indent="0" algn="l" rtl="0">
              <a:lnSpc>
                <a:spcPct val="100000"/>
              </a:lnSpc>
              <a:spcBef>
                <a:spcPts val="0"/>
              </a:spcBef>
              <a:spcAft>
                <a:spcPts val="0"/>
              </a:spcAft>
              <a:buClr>
                <a:srgbClr val="FF9900"/>
              </a:buClr>
              <a:buSzPts val="6000"/>
              <a:buFont typeface="Arimo"/>
              <a:buNone/>
            </a:pPr>
            <a:r>
              <a:rPr lang="en-US" sz="6000" b="1" i="0" u="none">
                <a:solidFill>
                  <a:srgbClr val="FF9900"/>
                </a:solidFill>
                <a:latin typeface="Arimo"/>
                <a:ea typeface="Arimo"/>
                <a:cs typeface="Arimo"/>
                <a:sym typeface="Arimo"/>
              </a:rPr>
              <a:t>SDLC</a:t>
            </a:r>
            <a:endParaRPr/>
          </a:p>
        </p:txBody>
      </p:sp>
      <p:sp>
        <p:nvSpPr>
          <p:cNvPr id="335" name="Google Shape;335;p44"/>
          <p:cNvSpPr txBox="1"/>
          <p:nvPr/>
        </p:nvSpPr>
        <p:spPr>
          <a:xfrm>
            <a:off x="965200" y="3495675"/>
            <a:ext cx="7204075" cy="59880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chemeClr val="lt1"/>
              </a:buClr>
              <a:buSzPts val="1100"/>
              <a:buFont typeface="Arial"/>
              <a:buNone/>
            </a:pPr>
            <a:r>
              <a:rPr lang="en-US" sz="1100" b="1" i="0" u="none">
                <a:solidFill>
                  <a:schemeClr val="lt1"/>
                </a:solidFill>
                <a:latin typeface="Arial"/>
                <a:ea typeface="Arial"/>
                <a:cs typeface="Arial"/>
                <a:sym typeface="Arial"/>
              </a:rPr>
              <a:t>İçerik: SAST'in yazılım geliştirme sürecindeki rolü. SDLC aşamaları ve her bir aşamada SAST'in uygulanışı.</a:t>
            </a:r>
            <a:endParaRPr/>
          </a:p>
        </p:txBody>
      </p:sp>
      <p:sp>
        <p:nvSpPr>
          <p:cNvPr id="336" name="Google Shape;336;p44"/>
          <p:cNvSpPr/>
          <p:nvPr/>
        </p:nvSpPr>
        <p:spPr>
          <a:xfrm rot="8100000">
            <a:off x="1758628" y="1208214"/>
            <a:ext cx="528638" cy="455613"/>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337" name="Google Shape;337;p44"/>
          <p:cNvSpPr/>
          <p:nvPr/>
        </p:nvSpPr>
        <p:spPr>
          <a:xfrm rot="1740000">
            <a:off x="2269221" y="2297456"/>
            <a:ext cx="411163" cy="354013"/>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338" name="Google Shape;338;p44"/>
          <p:cNvSpPr/>
          <p:nvPr/>
        </p:nvSpPr>
        <p:spPr>
          <a:xfrm rot="-10020000">
            <a:off x="7016750" y="1435100"/>
            <a:ext cx="528638" cy="454025"/>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339" name="Google Shape;339;p44"/>
          <p:cNvSpPr/>
          <p:nvPr/>
        </p:nvSpPr>
        <p:spPr>
          <a:xfrm rot="6360000">
            <a:off x="6820694" y="2529681"/>
            <a:ext cx="411163" cy="35242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5"/>
                                        </p:tgtEl>
                                        <p:attrNameLst>
                                          <p:attrName>style.visibility</p:attrName>
                                        </p:attrNameLst>
                                      </p:cBhvr>
                                      <p:to>
                                        <p:strVal val="visible"/>
                                      </p:to>
                                    </p:set>
                                    <p:animEffect transition="in" filter="fade">
                                      <p:cBhvr>
                                        <p:cTn id="11" dur="500"/>
                                        <p:tgtEl>
                                          <p:spTgt spid="3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6"/>
                                        </p:tgtEl>
                                        <p:attrNameLst>
                                          <p:attrName>style.visibility</p:attrName>
                                        </p:attrNameLst>
                                      </p:cBhvr>
                                      <p:to>
                                        <p:strVal val="visible"/>
                                      </p:to>
                                    </p:set>
                                    <p:animEffect transition="in" filter="fade">
                                      <p:cBhvr>
                                        <p:cTn id="15" dur="500"/>
                                        <p:tgtEl>
                                          <p:spTgt spid="3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8"/>
                                        </p:tgtEl>
                                        <p:attrNameLst>
                                          <p:attrName>style.visibility</p:attrName>
                                        </p:attrNameLst>
                                      </p:cBhvr>
                                      <p:to>
                                        <p:strVal val="visible"/>
                                      </p:to>
                                    </p:set>
                                    <p:animEffect transition="in" filter="fade">
                                      <p:cBhvr>
                                        <p:cTn id="19" dur="500"/>
                                        <p:tgtEl>
                                          <p:spTgt spid="33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37"/>
                                        </p:tgtEl>
                                        <p:attrNameLst>
                                          <p:attrName>style.visibility</p:attrName>
                                        </p:attrNameLst>
                                      </p:cBhvr>
                                      <p:to>
                                        <p:strVal val="visible"/>
                                      </p:to>
                                    </p:set>
                                    <p:animEffect transition="in" filter="fade">
                                      <p:cBhvr>
                                        <p:cTn id="23" dur="500"/>
                                        <p:tgtEl>
                                          <p:spTgt spid="33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9"/>
                                        </p:tgtEl>
                                        <p:attrNameLst>
                                          <p:attrName>style.visibility</p:attrName>
                                        </p:attrNameLst>
                                      </p:cBhvr>
                                      <p:to>
                                        <p:strVal val="visible"/>
                                      </p:to>
                                    </p:set>
                                    <p:animEffect transition="in" filter="fade">
                                      <p:cBhvr>
                                        <p:cTn id="27"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p:nvPr/>
        </p:nvSpPr>
        <p:spPr>
          <a:xfrm rot="5400000">
            <a:off x="-19050" y="-12700"/>
            <a:ext cx="14097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345" name="Google Shape;345;p45"/>
          <p:cNvSpPr/>
          <p:nvPr/>
        </p:nvSpPr>
        <p:spPr>
          <a:xfrm>
            <a:off x="2127250" y="276225"/>
            <a:ext cx="5470525" cy="789305"/>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400"/>
              <a:buFont typeface="Arial"/>
              <a:buNone/>
            </a:pPr>
            <a:r>
              <a:rPr lang="en-US" sz="2400" b="1" i="0" u="none" strike="noStrike" cap="small">
                <a:solidFill>
                  <a:srgbClr val="FF9900"/>
                </a:solidFill>
                <a:latin typeface="Arial"/>
                <a:ea typeface="Arial"/>
                <a:cs typeface="Arial"/>
                <a:sym typeface="Arial"/>
              </a:rPr>
              <a:t>SAST'in Yazılım Geliştirme Yaşam Döngüsünde (SDLC) Yeri</a:t>
            </a:r>
            <a:endParaRPr/>
          </a:p>
        </p:txBody>
      </p:sp>
      <p:sp>
        <p:nvSpPr>
          <p:cNvPr id="346" name="Google Shape;346;p45"/>
          <p:cNvSpPr/>
          <p:nvPr/>
        </p:nvSpPr>
        <p:spPr>
          <a:xfrm>
            <a:off x="4937125" y="2013595"/>
            <a:ext cx="3946500" cy="7773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Arial"/>
              <a:buNone/>
            </a:pPr>
            <a:r>
              <a:rPr lang="en-US" sz="1800" b="1" i="0" u="none" strike="noStrike">
                <a:solidFill>
                  <a:schemeClr val="dk1"/>
                </a:solidFill>
                <a:latin typeface="Arial"/>
                <a:ea typeface="Arial"/>
                <a:cs typeface="Arial"/>
                <a:sym typeface="Arial"/>
              </a:rPr>
              <a:t>Tasarım</a:t>
            </a:r>
            <a:endParaRPr/>
          </a:p>
        </p:txBody>
      </p:sp>
      <p:sp>
        <p:nvSpPr>
          <p:cNvPr id="347" name="Google Shape;347;p45"/>
          <p:cNvSpPr/>
          <p:nvPr/>
        </p:nvSpPr>
        <p:spPr>
          <a:xfrm>
            <a:off x="4937125" y="2604145"/>
            <a:ext cx="3946500" cy="7752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Arial"/>
              <a:buNone/>
            </a:pPr>
            <a:r>
              <a:rPr lang="en-US" sz="1800" b="1" i="0" u="none" strike="noStrike">
                <a:solidFill>
                  <a:schemeClr val="dk1"/>
                </a:solidFill>
                <a:latin typeface="Arial"/>
                <a:ea typeface="Arial"/>
                <a:cs typeface="Arial"/>
                <a:sym typeface="Arial"/>
              </a:rPr>
              <a:t>Geliştirme</a:t>
            </a:r>
            <a:endParaRPr/>
          </a:p>
        </p:txBody>
      </p:sp>
      <p:sp>
        <p:nvSpPr>
          <p:cNvPr id="348" name="Google Shape;348;p45"/>
          <p:cNvSpPr/>
          <p:nvPr/>
        </p:nvSpPr>
        <p:spPr>
          <a:xfrm>
            <a:off x="4937125" y="3193425"/>
            <a:ext cx="3946500" cy="7722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Arial"/>
              <a:buNone/>
            </a:pPr>
            <a:r>
              <a:rPr lang="en-US" sz="1800" b="1" i="0" u="none" strike="noStrike">
                <a:solidFill>
                  <a:schemeClr val="dk1"/>
                </a:solidFill>
                <a:latin typeface="Arial"/>
                <a:ea typeface="Arial"/>
                <a:cs typeface="Arial"/>
                <a:sym typeface="Arial"/>
              </a:rPr>
              <a:t>Test</a:t>
            </a:r>
            <a:endParaRPr/>
          </a:p>
        </p:txBody>
      </p:sp>
      <p:sp>
        <p:nvSpPr>
          <p:cNvPr id="349" name="Google Shape;349;p45"/>
          <p:cNvSpPr/>
          <p:nvPr/>
        </p:nvSpPr>
        <p:spPr>
          <a:xfrm>
            <a:off x="4937125" y="3780800"/>
            <a:ext cx="3946500" cy="7773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Arial"/>
              <a:buNone/>
            </a:pPr>
            <a:r>
              <a:rPr lang="en-US" sz="1800" b="1" i="0" u="none" strike="noStrike">
                <a:solidFill>
                  <a:schemeClr val="dk1"/>
                </a:solidFill>
                <a:latin typeface="Arial"/>
                <a:ea typeface="Arial"/>
                <a:cs typeface="Arial"/>
                <a:sym typeface="Arial"/>
              </a:rPr>
              <a:t>Dağıtım</a:t>
            </a:r>
            <a:endParaRPr/>
          </a:p>
        </p:txBody>
      </p:sp>
      <p:sp>
        <p:nvSpPr>
          <p:cNvPr id="350" name="Google Shape;350;p45"/>
          <p:cNvSpPr/>
          <p:nvPr/>
        </p:nvSpPr>
        <p:spPr>
          <a:xfrm rot="5400000">
            <a:off x="4392280" y="2225575"/>
            <a:ext cx="442500" cy="231900"/>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100"/>
              <a:buFont typeface="Arial"/>
              <a:buNone/>
            </a:pPr>
            <a:endParaRPr sz="1100" b="0" i="0" u="none" strike="noStrike">
              <a:solidFill>
                <a:schemeClr val="dk1"/>
              </a:solidFill>
              <a:latin typeface="Arimo"/>
              <a:ea typeface="Arimo"/>
              <a:cs typeface="Arimo"/>
              <a:sym typeface="Arimo"/>
            </a:endParaRPr>
          </a:p>
        </p:txBody>
      </p:sp>
      <p:sp>
        <p:nvSpPr>
          <p:cNvPr id="351" name="Google Shape;351;p45"/>
          <p:cNvSpPr/>
          <p:nvPr/>
        </p:nvSpPr>
        <p:spPr>
          <a:xfrm rot="5400000">
            <a:off x="4392280" y="2814220"/>
            <a:ext cx="442500" cy="231900"/>
          </a:xfrm>
          <a:prstGeom prst="triangle">
            <a:avLst>
              <a:gd name="adj" fmla="val 50000"/>
            </a:avLst>
          </a:prstGeom>
          <a:solidFill>
            <a:srgbClr val="002748"/>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100"/>
              <a:buFont typeface="Arial"/>
              <a:buNone/>
            </a:pPr>
            <a:endParaRPr sz="1100" b="0" i="0" u="none" strike="noStrike">
              <a:solidFill>
                <a:schemeClr val="dk1"/>
              </a:solidFill>
              <a:latin typeface="Arimo"/>
              <a:ea typeface="Arimo"/>
              <a:cs typeface="Arimo"/>
              <a:sym typeface="Arimo"/>
            </a:endParaRPr>
          </a:p>
        </p:txBody>
      </p:sp>
      <p:sp>
        <p:nvSpPr>
          <p:cNvPr id="352" name="Google Shape;352;p45"/>
          <p:cNvSpPr/>
          <p:nvPr/>
        </p:nvSpPr>
        <p:spPr>
          <a:xfrm rot="5400000">
            <a:off x="4392280" y="3403500"/>
            <a:ext cx="442500" cy="231900"/>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100"/>
              <a:buFont typeface="Arial"/>
              <a:buNone/>
            </a:pPr>
            <a:endParaRPr sz="1100" b="0" i="0" u="none" strike="noStrike">
              <a:solidFill>
                <a:schemeClr val="dk1"/>
              </a:solidFill>
              <a:latin typeface="Arimo"/>
              <a:ea typeface="Arimo"/>
              <a:cs typeface="Arimo"/>
              <a:sym typeface="Arimo"/>
            </a:endParaRPr>
          </a:p>
        </p:txBody>
      </p:sp>
      <p:sp>
        <p:nvSpPr>
          <p:cNvPr id="353" name="Google Shape;353;p45"/>
          <p:cNvSpPr/>
          <p:nvPr/>
        </p:nvSpPr>
        <p:spPr>
          <a:xfrm rot="5400000">
            <a:off x="4392280" y="3992145"/>
            <a:ext cx="442500" cy="231900"/>
          </a:xfrm>
          <a:prstGeom prst="triangle">
            <a:avLst>
              <a:gd name="adj" fmla="val 50000"/>
            </a:avLst>
          </a:prstGeom>
          <a:solidFill>
            <a:srgbClr val="002748"/>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100"/>
              <a:buFont typeface="Arial"/>
              <a:buNone/>
            </a:pPr>
            <a:endParaRPr sz="1100" b="0" i="0" u="none" strike="noStrike">
              <a:solidFill>
                <a:schemeClr val="dk1"/>
              </a:solidFill>
              <a:latin typeface="Arimo"/>
              <a:ea typeface="Arimo"/>
              <a:cs typeface="Arimo"/>
              <a:sym typeface="Arimo"/>
            </a:endParaRPr>
          </a:p>
        </p:txBody>
      </p:sp>
      <p:sp>
        <p:nvSpPr>
          <p:cNvPr id="354" name="Google Shape;354;p45"/>
          <p:cNvSpPr txBox="1"/>
          <p:nvPr/>
        </p:nvSpPr>
        <p:spPr>
          <a:xfrm>
            <a:off x="276225" y="1355725"/>
            <a:ext cx="3048000" cy="1476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9900"/>
              </a:buClr>
              <a:buSzPts val="1800"/>
              <a:buFont typeface="Arial"/>
              <a:buNone/>
            </a:pPr>
            <a:r>
              <a:rPr lang="en-US" sz="1800" b="1" i="0" u="none">
                <a:solidFill>
                  <a:srgbClr val="FF9900"/>
                </a:solidFill>
                <a:latin typeface="Arial"/>
                <a:ea typeface="Arial"/>
                <a:cs typeface="Arial"/>
                <a:sym typeface="Arial"/>
              </a:rPr>
              <a:t>SAST </a:t>
            </a:r>
            <a:r>
              <a:rPr lang="en-US" sz="1800" b="1" i="0" u="none">
                <a:solidFill>
                  <a:schemeClr val="dk1"/>
                </a:solidFill>
                <a:latin typeface="Arial"/>
                <a:ea typeface="Arial"/>
                <a:cs typeface="Arial"/>
                <a:sym typeface="Arial"/>
              </a:rPr>
              <a:t>(Statik Uygulama Güvenlik Testi), yazılım geliştirme yaşam döngüsü (</a:t>
            </a:r>
            <a:r>
              <a:rPr lang="en-US" sz="1800" b="1" i="0" u="none">
                <a:solidFill>
                  <a:srgbClr val="FF9900"/>
                </a:solidFill>
                <a:latin typeface="Arial"/>
                <a:ea typeface="Arial"/>
                <a:cs typeface="Arial"/>
                <a:sym typeface="Arial"/>
              </a:rPr>
              <a:t>SDLC</a:t>
            </a:r>
            <a:r>
              <a:rPr lang="en-US" sz="1800" b="1" i="0" u="none">
                <a:solidFill>
                  <a:schemeClr val="dk1"/>
                </a:solidFill>
                <a:latin typeface="Arial"/>
                <a:ea typeface="Arial"/>
                <a:cs typeface="Arial"/>
                <a:sym typeface="Arial"/>
              </a:rPr>
              <a:t>) içinde önemli bir role sahiptir.</a:t>
            </a:r>
            <a:endParaRPr/>
          </a:p>
        </p:txBody>
      </p:sp>
      <p:sp>
        <p:nvSpPr>
          <p:cNvPr id="355" name="Google Shape;355;p45"/>
          <p:cNvSpPr txBox="1"/>
          <p:nvPr/>
        </p:nvSpPr>
        <p:spPr>
          <a:xfrm>
            <a:off x="886460" y="2922905"/>
            <a:ext cx="3048000" cy="17068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750"/>
              <a:buFont typeface="Arial"/>
              <a:buNone/>
            </a:pPr>
            <a:r>
              <a:rPr lang="en-US" sz="1750" b="1" i="0" u="none">
                <a:solidFill>
                  <a:schemeClr val="dk1"/>
                </a:solidFill>
                <a:latin typeface="Arial"/>
                <a:ea typeface="Arial"/>
                <a:cs typeface="Arial"/>
                <a:sym typeface="Arial"/>
              </a:rPr>
              <a:t>SAST, kaynak kodun taranarak uygulamalardaki güvenlik açıklarının tespit edilmesi için kullanılan bir güvenlik aracıdır ve </a:t>
            </a:r>
            <a:r>
              <a:rPr lang="en-US" sz="1750" b="1" i="0" u="none">
                <a:solidFill>
                  <a:srgbClr val="FF9900"/>
                </a:solidFill>
                <a:latin typeface="Arial"/>
                <a:ea typeface="Arial"/>
                <a:cs typeface="Arial"/>
                <a:sym typeface="Arial"/>
              </a:rPr>
              <a:t>beyaz kutu</a:t>
            </a:r>
            <a:r>
              <a:rPr lang="en-US" sz="1750" b="1" i="0" u="none">
                <a:solidFill>
                  <a:schemeClr val="dk1"/>
                </a:solidFill>
                <a:latin typeface="Arial"/>
                <a:ea typeface="Arial"/>
                <a:cs typeface="Arial"/>
                <a:sym typeface="Arial"/>
              </a:rPr>
              <a:t> testi olarak da bilinir.</a:t>
            </a:r>
            <a:endParaRPr/>
          </a:p>
        </p:txBody>
      </p:sp>
      <p:sp>
        <p:nvSpPr>
          <p:cNvPr id="356" name="Google Shape;356;p45"/>
          <p:cNvSpPr/>
          <p:nvPr/>
        </p:nvSpPr>
        <p:spPr>
          <a:xfrm>
            <a:off x="4937125" y="4371350"/>
            <a:ext cx="3946500" cy="7722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Arial"/>
              <a:buNone/>
            </a:pPr>
            <a:r>
              <a:rPr lang="en-US" sz="1800" b="1" i="0" u="none" strike="noStrike">
                <a:solidFill>
                  <a:schemeClr val="dk1"/>
                </a:solidFill>
                <a:latin typeface="Arial"/>
                <a:ea typeface="Arial"/>
                <a:cs typeface="Arial"/>
                <a:sym typeface="Arial"/>
              </a:rPr>
              <a:t>Bakım ve Güncellemeler</a:t>
            </a:r>
            <a:endParaRPr/>
          </a:p>
        </p:txBody>
      </p:sp>
      <p:sp>
        <p:nvSpPr>
          <p:cNvPr id="357" name="Google Shape;357;p45"/>
          <p:cNvSpPr/>
          <p:nvPr/>
        </p:nvSpPr>
        <p:spPr>
          <a:xfrm rot="5400000">
            <a:off x="4392280" y="4581425"/>
            <a:ext cx="442500" cy="231900"/>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100"/>
              <a:buFont typeface="Arial"/>
              <a:buNone/>
            </a:pPr>
            <a:endParaRPr sz="1100" b="0" i="0" u="none" strike="noStrike">
              <a:solidFill>
                <a:schemeClr val="dk1"/>
              </a:solidFill>
              <a:latin typeface="Arimo"/>
              <a:ea typeface="Arimo"/>
              <a:cs typeface="Arimo"/>
              <a:sym typeface="Arimo"/>
            </a:endParaRPr>
          </a:p>
        </p:txBody>
      </p:sp>
      <p:sp>
        <p:nvSpPr>
          <p:cNvPr id="358" name="Google Shape;358;p45"/>
          <p:cNvSpPr txBox="1"/>
          <p:nvPr/>
        </p:nvSpPr>
        <p:spPr>
          <a:xfrm>
            <a:off x="4497580" y="1065525"/>
            <a:ext cx="3626400" cy="46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9900"/>
              </a:buClr>
              <a:buSzPts val="1400"/>
              <a:buFont typeface="Arial"/>
              <a:buNone/>
            </a:pPr>
            <a:r>
              <a:rPr lang="en-US" sz="1400" b="1" i="0" u="none">
                <a:solidFill>
                  <a:srgbClr val="FF9900"/>
                </a:solidFill>
                <a:latin typeface="Arial"/>
                <a:ea typeface="Arial"/>
                <a:cs typeface="Arial"/>
                <a:sym typeface="Arial"/>
              </a:rPr>
              <a:t>SDLC </a:t>
            </a:r>
            <a:r>
              <a:rPr lang="en-US" sz="1400" b="1" i="0" u="none">
                <a:solidFill>
                  <a:schemeClr val="dk1"/>
                </a:solidFill>
                <a:latin typeface="Arial"/>
                <a:ea typeface="Arial"/>
                <a:cs typeface="Arial"/>
                <a:sym typeface="Arial"/>
              </a:rPr>
              <a:t>Aşamaları ve</a:t>
            </a:r>
            <a:endParaRPr sz="1400" b="1"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   </a:t>
            </a:r>
            <a:r>
              <a:rPr lang="en-US" sz="1400" b="1" i="0" u="none">
                <a:solidFill>
                  <a:srgbClr val="FF9900"/>
                </a:solidFill>
                <a:latin typeface="Arial"/>
                <a:ea typeface="Arial"/>
                <a:cs typeface="Arial"/>
                <a:sym typeface="Arial"/>
              </a:rPr>
              <a:t>SAST </a:t>
            </a:r>
            <a:r>
              <a:rPr lang="en-US" sz="1400" b="1" i="0" u="none">
                <a:solidFill>
                  <a:schemeClr val="dk1"/>
                </a:solidFill>
                <a:latin typeface="Arial"/>
                <a:ea typeface="Arial"/>
                <a:cs typeface="Arial"/>
                <a:sym typeface="Arial"/>
              </a:rPr>
              <a:t>Uygulaması:</a:t>
            </a:r>
            <a:endParaRPr/>
          </a:p>
        </p:txBody>
      </p:sp>
      <p:sp>
        <p:nvSpPr>
          <p:cNvPr id="359" name="Google Shape;359;p45"/>
          <p:cNvSpPr/>
          <p:nvPr/>
        </p:nvSpPr>
        <p:spPr>
          <a:xfrm rot="5400000">
            <a:off x="4392280" y="1671220"/>
            <a:ext cx="442500" cy="231900"/>
          </a:xfrm>
          <a:prstGeom prst="triangle">
            <a:avLst>
              <a:gd name="adj" fmla="val 50000"/>
            </a:avLst>
          </a:prstGeom>
          <a:solidFill>
            <a:srgbClr val="002748"/>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100"/>
              <a:buFont typeface="Arial"/>
              <a:buNone/>
            </a:pPr>
            <a:endParaRPr sz="1100" b="0" i="0" u="none" strike="noStrike">
              <a:solidFill>
                <a:schemeClr val="dk1"/>
              </a:solidFill>
              <a:latin typeface="Arimo"/>
              <a:ea typeface="Arimo"/>
              <a:cs typeface="Arimo"/>
              <a:sym typeface="Arimo"/>
            </a:endParaRPr>
          </a:p>
        </p:txBody>
      </p:sp>
      <p:sp>
        <p:nvSpPr>
          <p:cNvPr id="360" name="Google Shape;360;p45"/>
          <p:cNvSpPr/>
          <p:nvPr/>
        </p:nvSpPr>
        <p:spPr>
          <a:xfrm>
            <a:off x="4937125" y="1448738"/>
            <a:ext cx="3946500" cy="7722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Arial"/>
              <a:buNone/>
            </a:pPr>
            <a:r>
              <a:rPr lang="en-US" sz="1800" b="1">
                <a:solidFill>
                  <a:schemeClr val="dk1"/>
                </a:solidFill>
              </a:rPr>
              <a:t>Planlama</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4"/>
                                        </p:tgtEl>
                                        <p:attrNameLst>
                                          <p:attrName>style.visibility</p:attrName>
                                        </p:attrNameLst>
                                      </p:cBhvr>
                                      <p:to>
                                        <p:strVal val="visible"/>
                                      </p:to>
                                    </p:set>
                                    <p:anim calcmode="lin" valueType="num">
                                      <p:cBhvr additive="base">
                                        <p:cTn id="7" dur="500"/>
                                        <p:tgtEl>
                                          <p:spTgt spid="344"/>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5"/>
                                        </p:tgtEl>
                                        <p:attrNameLst>
                                          <p:attrName>style.visibility</p:attrName>
                                        </p:attrNameLst>
                                      </p:cBhvr>
                                      <p:to>
                                        <p:strVal val="visible"/>
                                      </p:to>
                                    </p:set>
                                    <p:animEffect transition="in" filter="fade">
                                      <p:cBhvr>
                                        <p:cTn id="11" dur="500"/>
                                        <p:tgtEl>
                                          <p:spTgt spid="345"/>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350"/>
                                        </p:tgtEl>
                                        <p:attrNameLst>
                                          <p:attrName>style.visibility</p:attrName>
                                        </p:attrNameLst>
                                      </p:cBhvr>
                                      <p:to>
                                        <p:strVal val="visible"/>
                                      </p:to>
                                    </p:set>
                                    <p:anim calcmode="lin" valueType="num">
                                      <p:cBhvr additive="base">
                                        <p:cTn id="15" dur="500"/>
                                        <p:tgtEl>
                                          <p:spTgt spid="350"/>
                                        </p:tgtEl>
                                        <p:attrNameLst>
                                          <p:attrName>ppt_x</p:attrName>
                                        </p:attrNameLst>
                                      </p:cBhvr>
                                      <p:tavLst>
                                        <p:tav tm="0">
                                          <p:val>
                                            <p:strVal val="#ppt_x+1"/>
                                          </p:val>
                                        </p:tav>
                                        <p:tav tm="100000">
                                          <p:val>
                                            <p:strVal val="#ppt_x"/>
                                          </p:val>
                                        </p:tav>
                                      </p:tavLst>
                                    </p:anim>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346"/>
                                        </p:tgtEl>
                                        <p:attrNameLst>
                                          <p:attrName>style.visibility</p:attrName>
                                        </p:attrNameLst>
                                      </p:cBhvr>
                                      <p:to>
                                        <p:strVal val="visible"/>
                                      </p:to>
                                    </p:set>
                                    <p:anim calcmode="lin" valueType="num">
                                      <p:cBhvr additive="base">
                                        <p:cTn id="19" dur="500"/>
                                        <p:tgtEl>
                                          <p:spTgt spid="346"/>
                                        </p:tgtEl>
                                        <p:attrNameLst>
                                          <p:attrName>ppt_x</p:attrName>
                                        </p:attrNameLst>
                                      </p:cBhvr>
                                      <p:tavLst>
                                        <p:tav tm="0">
                                          <p:val>
                                            <p:strVal val="#ppt_x+1"/>
                                          </p:val>
                                        </p:tav>
                                        <p:tav tm="100000">
                                          <p:val>
                                            <p:strVal val="#ppt_x"/>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51"/>
                                        </p:tgtEl>
                                        <p:attrNameLst>
                                          <p:attrName>style.visibility</p:attrName>
                                        </p:attrNameLst>
                                      </p:cBhvr>
                                      <p:to>
                                        <p:strVal val="visible"/>
                                      </p:to>
                                    </p:set>
                                    <p:anim calcmode="lin" valueType="num">
                                      <p:cBhvr additive="base">
                                        <p:cTn id="23" dur="500"/>
                                        <p:tgtEl>
                                          <p:spTgt spid="351"/>
                                        </p:tgtEl>
                                        <p:attrNameLst>
                                          <p:attrName>ppt_x</p:attrName>
                                        </p:attrNameLst>
                                      </p:cBhvr>
                                      <p:tavLst>
                                        <p:tav tm="0">
                                          <p:val>
                                            <p:strVal val="#ppt_x+1"/>
                                          </p:val>
                                        </p:tav>
                                        <p:tav tm="100000">
                                          <p:val>
                                            <p:strVal val="#ppt_x"/>
                                          </p:val>
                                        </p:tav>
                                      </p:tavLst>
                                    </p:anim>
                                  </p:childTnLst>
                                </p:cTn>
                              </p:par>
                            </p:childTnLst>
                          </p:cTn>
                        </p:par>
                        <p:par>
                          <p:cTn id="24" fill="hold">
                            <p:stCondLst>
                              <p:cond delay="2500"/>
                            </p:stCondLst>
                            <p:childTnLst>
                              <p:par>
                                <p:cTn id="25" presetID="2" presetClass="entr" presetSubtype="2" fill="hold" nodeType="afterEffect">
                                  <p:stCondLst>
                                    <p:cond delay="0"/>
                                  </p:stCondLst>
                                  <p:childTnLst>
                                    <p:set>
                                      <p:cBhvr>
                                        <p:cTn id="26" dur="1" fill="hold">
                                          <p:stCondLst>
                                            <p:cond delay="0"/>
                                          </p:stCondLst>
                                        </p:cTn>
                                        <p:tgtEl>
                                          <p:spTgt spid="347"/>
                                        </p:tgtEl>
                                        <p:attrNameLst>
                                          <p:attrName>style.visibility</p:attrName>
                                        </p:attrNameLst>
                                      </p:cBhvr>
                                      <p:to>
                                        <p:strVal val="visible"/>
                                      </p:to>
                                    </p:set>
                                    <p:anim calcmode="lin" valueType="num">
                                      <p:cBhvr additive="base">
                                        <p:cTn id="27" dur="500"/>
                                        <p:tgtEl>
                                          <p:spTgt spid="347"/>
                                        </p:tgtEl>
                                        <p:attrNameLst>
                                          <p:attrName>ppt_x</p:attrName>
                                        </p:attrNameLst>
                                      </p:cBhvr>
                                      <p:tavLst>
                                        <p:tav tm="0">
                                          <p:val>
                                            <p:strVal val="#ppt_x+1"/>
                                          </p:val>
                                        </p:tav>
                                        <p:tav tm="100000">
                                          <p:val>
                                            <p:strVal val="#ppt_x"/>
                                          </p:val>
                                        </p:tav>
                                      </p:tavLst>
                                    </p:anim>
                                  </p:childTnLst>
                                </p:cTn>
                              </p:par>
                            </p:childTnLst>
                          </p:cTn>
                        </p:par>
                        <p:par>
                          <p:cTn id="28" fill="hold">
                            <p:stCondLst>
                              <p:cond delay="3000"/>
                            </p:stCondLst>
                            <p:childTnLst>
                              <p:par>
                                <p:cTn id="29" presetID="2" presetClass="entr" presetSubtype="2" fill="hold" nodeType="afterEffect">
                                  <p:stCondLst>
                                    <p:cond delay="0"/>
                                  </p:stCondLst>
                                  <p:childTnLst>
                                    <p:set>
                                      <p:cBhvr>
                                        <p:cTn id="30" dur="1" fill="hold">
                                          <p:stCondLst>
                                            <p:cond delay="0"/>
                                          </p:stCondLst>
                                        </p:cTn>
                                        <p:tgtEl>
                                          <p:spTgt spid="352"/>
                                        </p:tgtEl>
                                        <p:attrNameLst>
                                          <p:attrName>style.visibility</p:attrName>
                                        </p:attrNameLst>
                                      </p:cBhvr>
                                      <p:to>
                                        <p:strVal val="visible"/>
                                      </p:to>
                                    </p:set>
                                    <p:anim calcmode="lin" valueType="num">
                                      <p:cBhvr additive="base">
                                        <p:cTn id="31" dur="500"/>
                                        <p:tgtEl>
                                          <p:spTgt spid="352"/>
                                        </p:tgtEl>
                                        <p:attrNameLst>
                                          <p:attrName>ppt_x</p:attrName>
                                        </p:attrNameLst>
                                      </p:cBhvr>
                                      <p:tavLst>
                                        <p:tav tm="0">
                                          <p:val>
                                            <p:strVal val="#ppt_x+1"/>
                                          </p:val>
                                        </p:tav>
                                        <p:tav tm="100000">
                                          <p:val>
                                            <p:strVal val="#ppt_x"/>
                                          </p:val>
                                        </p:tav>
                                      </p:tavLst>
                                    </p:anim>
                                  </p:childTnLst>
                                </p:cTn>
                              </p:par>
                            </p:childTnLst>
                          </p:cTn>
                        </p:par>
                        <p:par>
                          <p:cTn id="32" fill="hold">
                            <p:stCondLst>
                              <p:cond delay="3500"/>
                            </p:stCondLst>
                            <p:childTnLst>
                              <p:par>
                                <p:cTn id="33" presetID="2" presetClass="entr" presetSubtype="2" fill="hold" nodeType="afterEffect">
                                  <p:stCondLst>
                                    <p:cond delay="0"/>
                                  </p:stCondLst>
                                  <p:childTnLst>
                                    <p:set>
                                      <p:cBhvr>
                                        <p:cTn id="34" dur="1" fill="hold">
                                          <p:stCondLst>
                                            <p:cond delay="0"/>
                                          </p:stCondLst>
                                        </p:cTn>
                                        <p:tgtEl>
                                          <p:spTgt spid="348"/>
                                        </p:tgtEl>
                                        <p:attrNameLst>
                                          <p:attrName>style.visibility</p:attrName>
                                        </p:attrNameLst>
                                      </p:cBhvr>
                                      <p:to>
                                        <p:strVal val="visible"/>
                                      </p:to>
                                    </p:set>
                                    <p:anim calcmode="lin" valueType="num">
                                      <p:cBhvr additive="base">
                                        <p:cTn id="35" dur="500"/>
                                        <p:tgtEl>
                                          <p:spTgt spid="348"/>
                                        </p:tgtEl>
                                        <p:attrNameLst>
                                          <p:attrName>ppt_x</p:attrName>
                                        </p:attrNameLst>
                                      </p:cBhvr>
                                      <p:tavLst>
                                        <p:tav tm="0">
                                          <p:val>
                                            <p:strVal val="#ppt_x+1"/>
                                          </p:val>
                                        </p:tav>
                                        <p:tav tm="100000">
                                          <p:val>
                                            <p:strVal val="#ppt_x"/>
                                          </p:val>
                                        </p:tav>
                                      </p:tavLst>
                                    </p:anim>
                                  </p:childTnLst>
                                </p:cTn>
                              </p:par>
                            </p:childTnLst>
                          </p:cTn>
                        </p:par>
                        <p:par>
                          <p:cTn id="36" fill="hold">
                            <p:stCondLst>
                              <p:cond delay="4000"/>
                            </p:stCondLst>
                            <p:childTnLst>
                              <p:par>
                                <p:cTn id="37" presetID="2" presetClass="entr" presetSubtype="2" fill="hold" nodeType="afterEffect">
                                  <p:stCondLst>
                                    <p:cond delay="0"/>
                                  </p:stCondLst>
                                  <p:childTnLst>
                                    <p:set>
                                      <p:cBhvr>
                                        <p:cTn id="38" dur="1" fill="hold">
                                          <p:stCondLst>
                                            <p:cond delay="0"/>
                                          </p:stCondLst>
                                        </p:cTn>
                                        <p:tgtEl>
                                          <p:spTgt spid="353"/>
                                        </p:tgtEl>
                                        <p:attrNameLst>
                                          <p:attrName>style.visibility</p:attrName>
                                        </p:attrNameLst>
                                      </p:cBhvr>
                                      <p:to>
                                        <p:strVal val="visible"/>
                                      </p:to>
                                    </p:set>
                                    <p:anim calcmode="lin" valueType="num">
                                      <p:cBhvr additive="base">
                                        <p:cTn id="39" dur="500"/>
                                        <p:tgtEl>
                                          <p:spTgt spid="353"/>
                                        </p:tgtEl>
                                        <p:attrNameLst>
                                          <p:attrName>ppt_x</p:attrName>
                                        </p:attrNameLst>
                                      </p:cBhvr>
                                      <p:tavLst>
                                        <p:tav tm="0">
                                          <p:val>
                                            <p:strVal val="#ppt_x+1"/>
                                          </p:val>
                                        </p:tav>
                                        <p:tav tm="100000">
                                          <p:val>
                                            <p:strVal val="#ppt_x"/>
                                          </p:val>
                                        </p:tav>
                                      </p:tavLst>
                                    </p:anim>
                                  </p:childTnLst>
                                </p:cTn>
                              </p:par>
                            </p:childTnLst>
                          </p:cTn>
                        </p:par>
                        <p:par>
                          <p:cTn id="40" fill="hold">
                            <p:stCondLst>
                              <p:cond delay="4500"/>
                            </p:stCondLst>
                            <p:childTnLst>
                              <p:par>
                                <p:cTn id="41" presetID="2" presetClass="entr" presetSubtype="2" fill="hold" nodeType="afterEffect">
                                  <p:stCondLst>
                                    <p:cond delay="0"/>
                                  </p:stCondLst>
                                  <p:childTnLst>
                                    <p:set>
                                      <p:cBhvr>
                                        <p:cTn id="42" dur="1" fill="hold">
                                          <p:stCondLst>
                                            <p:cond delay="0"/>
                                          </p:stCondLst>
                                        </p:cTn>
                                        <p:tgtEl>
                                          <p:spTgt spid="349"/>
                                        </p:tgtEl>
                                        <p:attrNameLst>
                                          <p:attrName>style.visibility</p:attrName>
                                        </p:attrNameLst>
                                      </p:cBhvr>
                                      <p:to>
                                        <p:strVal val="visible"/>
                                      </p:to>
                                    </p:set>
                                    <p:anim calcmode="lin" valueType="num">
                                      <p:cBhvr additive="base">
                                        <p:cTn id="43" dur="500"/>
                                        <p:tgtEl>
                                          <p:spTgt spid="349"/>
                                        </p:tgtEl>
                                        <p:attrNameLst>
                                          <p:attrName>ppt_x</p:attrName>
                                        </p:attrNameLst>
                                      </p:cBhvr>
                                      <p:tavLst>
                                        <p:tav tm="0">
                                          <p:val>
                                            <p:strVal val="#ppt_x+1"/>
                                          </p:val>
                                        </p:tav>
                                        <p:tav tm="100000">
                                          <p:val>
                                            <p:strVal val="#ppt_x"/>
                                          </p:val>
                                        </p:tav>
                                      </p:tavLst>
                                    </p:anim>
                                  </p:childTnLst>
                                </p:cTn>
                              </p:par>
                            </p:childTnLst>
                          </p:cTn>
                        </p:par>
                        <p:par>
                          <p:cTn id="44" fill="hold">
                            <p:stCondLst>
                              <p:cond delay="5000"/>
                            </p:stCondLst>
                            <p:childTnLst>
                              <p:par>
                                <p:cTn id="45" presetID="2" presetClass="entr" presetSubtype="2" fill="hold" nodeType="afterEffect">
                                  <p:stCondLst>
                                    <p:cond delay="0"/>
                                  </p:stCondLst>
                                  <p:childTnLst>
                                    <p:set>
                                      <p:cBhvr>
                                        <p:cTn id="46" dur="1" fill="hold">
                                          <p:stCondLst>
                                            <p:cond delay="0"/>
                                          </p:stCondLst>
                                        </p:cTn>
                                        <p:tgtEl>
                                          <p:spTgt spid="357"/>
                                        </p:tgtEl>
                                        <p:attrNameLst>
                                          <p:attrName>style.visibility</p:attrName>
                                        </p:attrNameLst>
                                      </p:cBhvr>
                                      <p:to>
                                        <p:strVal val="visible"/>
                                      </p:to>
                                    </p:set>
                                    <p:anim calcmode="lin" valueType="num">
                                      <p:cBhvr additive="base">
                                        <p:cTn id="47" dur="500"/>
                                        <p:tgtEl>
                                          <p:spTgt spid="357"/>
                                        </p:tgtEl>
                                        <p:attrNameLst>
                                          <p:attrName>ppt_x</p:attrName>
                                        </p:attrNameLst>
                                      </p:cBhvr>
                                      <p:tavLst>
                                        <p:tav tm="0">
                                          <p:val>
                                            <p:strVal val="#ppt_x+1"/>
                                          </p:val>
                                        </p:tav>
                                        <p:tav tm="100000">
                                          <p:val>
                                            <p:strVal val="#ppt_x"/>
                                          </p:val>
                                        </p:tav>
                                      </p:tavLst>
                                    </p:anim>
                                  </p:childTnLst>
                                </p:cTn>
                              </p:par>
                            </p:childTnLst>
                          </p:cTn>
                        </p:par>
                        <p:par>
                          <p:cTn id="48" fill="hold">
                            <p:stCondLst>
                              <p:cond delay="5500"/>
                            </p:stCondLst>
                            <p:childTnLst>
                              <p:par>
                                <p:cTn id="49" presetID="2" presetClass="entr" presetSubtype="2" fill="hold" nodeType="afterEffect">
                                  <p:stCondLst>
                                    <p:cond delay="0"/>
                                  </p:stCondLst>
                                  <p:childTnLst>
                                    <p:set>
                                      <p:cBhvr>
                                        <p:cTn id="50" dur="1" fill="hold">
                                          <p:stCondLst>
                                            <p:cond delay="0"/>
                                          </p:stCondLst>
                                        </p:cTn>
                                        <p:tgtEl>
                                          <p:spTgt spid="356"/>
                                        </p:tgtEl>
                                        <p:attrNameLst>
                                          <p:attrName>style.visibility</p:attrName>
                                        </p:attrNameLst>
                                      </p:cBhvr>
                                      <p:to>
                                        <p:strVal val="visible"/>
                                      </p:to>
                                    </p:set>
                                    <p:anim calcmode="lin" valueType="num">
                                      <p:cBhvr additive="base">
                                        <p:cTn id="51" dur="5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366" name="Google Shape;366;p46"/>
          <p:cNvSpPr/>
          <p:nvPr/>
        </p:nvSpPr>
        <p:spPr>
          <a:xfrm>
            <a:off x="1631950" y="276225"/>
            <a:ext cx="6122035" cy="481330"/>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strike="noStrike" cap="small">
                <a:solidFill>
                  <a:srgbClr val="FF9900"/>
                </a:solidFill>
                <a:latin typeface="Arial"/>
                <a:ea typeface="Arial"/>
                <a:cs typeface="Arial"/>
                <a:sym typeface="Arial"/>
              </a:rPr>
              <a:t>Planlama ve Gereksinim Analizi:</a:t>
            </a:r>
            <a:endParaRPr/>
          </a:p>
        </p:txBody>
      </p:sp>
      <p:sp>
        <p:nvSpPr>
          <p:cNvPr id="367" name="Google Shape;367;p46"/>
          <p:cNvSpPr txBox="1"/>
          <p:nvPr/>
        </p:nvSpPr>
        <p:spPr>
          <a:xfrm>
            <a:off x="334645" y="1029018"/>
            <a:ext cx="8016875" cy="1313815"/>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Planlama aşaması, projenin temellerinin atıldığı ve güvenlik gereksinimlerinin tanımlandığı kritik bir dönemdir. SAST, bu erken aşamada, güvenlik gereksinimlerinin doğru bir şekilde tanımlanmasına yardımcı olur. </a:t>
            </a:r>
            <a:endParaRPr/>
          </a:p>
        </p:txBody>
      </p:sp>
      <p:pic>
        <p:nvPicPr>
          <p:cNvPr id="368" name="Google Shape;368;p46" descr="plan-dice-760"/>
          <p:cNvPicPr preferRelativeResize="0"/>
          <p:nvPr/>
        </p:nvPicPr>
        <p:blipFill rotWithShape="1">
          <a:blip r:embed="rId3">
            <a:alphaModFix/>
          </a:blip>
          <a:srcRect/>
          <a:stretch/>
        </p:blipFill>
        <p:spPr>
          <a:xfrm>
            <a:off x="2207259" y="2147888"/>
            <a:ext cx="4271645" cy="247332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65"/>
                                        </p:tgtEl>
                                        <p:attrNameLst>
                                          <p:attrName>style.visibility</p:attrName>
                                        </p:attrNameLst>
                                      </p:cBhvr>
                                      <p:to>
                                        <p:strVal val="visible"/>
                                      </p:to>
                                    </p:set>
                                    <p:anim calcmode="lin" valueType="num">
                                      <p:cBhvr additive="base">
                                        <p:cTn id="7" dur="500"/>
                                        <p:tgtEl>
                                          <p:spTgt spid="36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p:nvPr/>
        </p:nvSpPr>
        <p:spPr>
          <a:xfrm rot="5400000">
            <a:off x="-19050" y="-12700"/>
            <a:ext cx="14097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374" name="Google Shape;374;p47"/>
          <p:cNvSpPr/>
          <p:nvPr/>
        </p:nvSpPr>
        <p:spPr>
          <a:xfrm>
            <a:off x="2127250" y="276225"/>
            <a:ext cx="5470525" cy="912495"/>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rgbClr val="FF9900"/>
              </a:buClr>
              <a:buSzPts val="2800"/>
              <a:buFont typeface="Arial"/>
              <a:buNone/>
            </a:pPr>
            <a:r>
              <a:rPr lang="en-US" sz="2800" b="1" i="0" u="none" strike="noStrike" cap="small">
                <a:solidFill>
                  <a:srgbClr val="FF9900"/>
                </a:solidFill>
                <a:latin typeface="Arial"/>
                <a:ea typeface="Arial"/>
                <a:cs typeface="Arial"/>
                <a:sym typeface="Arial"/>
              </a:rPr>
              <a:t>Planlama ve Gereksinim Analizi:</a:t>
            </a:r>
            <a:endParaRPr/>
          </a:p>
        </p:txBody>
      </p:sp>
      <p:sp>
        <p:nvSpPr>
          <p:cNvPr id="375" name="Google Shape;375;p47"/>
          <p:cNvSpPr txBox="1"/>
          <p:nvPr/>
        </p:nvSpPr>
        <p:spPr>
          <a:xfrm>
            <a:off x="4449445" y="1573530"/>
            <a:ext cx="4470400" cy="2063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Örneğin, geliştiriciler ve güvenlik uzmanları, SAST araçlarını kullanarak, uygulamanın tasarımında dikkate alınması gereken potansiyel güvenlik zafiyetlerini ve riskleri belirleyebilir.</a:t>
            </a:r>
            <a:endParaRPr/>
          </a:p>
        </p:txBody>
      </p:sp>
      <p:pic>
        <p:nvPicPr>
          <p:cNvPr id="376" name="Google Shape;376;p47" descr="SAST-Hero-Image"/>
          <p:cNvPicPr preferRelativeResize="0"/>
          <p:nvPr/>
        </p:nvPicPr>
        <p:blipFill rotWithShape="1">
          <a:blip r:embed="rId3">
            <a:alphaModFix/>
          </a:blip>
          <a:srcRect/>
          <a:stretch/>
        </p:blipFill>
        <p:spPr>
          <a:xfrm>
            <a:off x="644525" y="1573530"/>
            <a:ext cx="2630170" cy="267779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500"/>
                                        <p:tgtEl>
                                          <p:spTgt spid="37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4"/>
                                        </p:tgtEl>
                                        <p:attrNameLst>
                                          <p:attrName>style.visibility</p:attrName>
                                        </p:attrNameLst>
                                      </p:cBhvr>
                                      <p:to>
                                        <p:strVal val="visible"/>
                                      </p:to>
                                    </p:set>
                                    <p:animEffect transition="in" filter="fade">
                                      <p:cBhvr>
                                        <p:cTn id="11"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8"/>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382" name="Google Shape;382;p48"/>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Tasarım</a:t>
            </a:r>
            <a:r>
              <a:rPr lang="en-US" sz="2800" b="1" i="0" u="none" strike="noStrike" cap="small">
                <a:solidFill>
                  <a:schemeClr val="lt1"/>
                </a:solidFill>
                <a:latin typeface="Arimo"/>
                <a:ea typeface="Arimo"/>
                <a:cs typeface="Arimo"/>
                <a:sym typeface="Arimo"/>
              </a:rPr>
              <a:t>:</a:t>
            </a:r>
            <a:endParaRPr/>
          </a:p>
        </p:txBody>
      </p:sp>
      <p:sp>
        <p:nvSpPr>
          <p:cNvPr id="383" name="Google Shape;383;p48"/>
          <p:cNvSpPr txBox="1"/>
          <p:nvPr/>
        </p:nvSpPr>
        <p:spPr>
          <a:xfrm>
            <a:off x="3172460" y="1045528"/>
            <a:ext cx="5080000" cy="17532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Tasarım sürecinde</a:t>
            </a:r>
            <a:r>
              <a:rPr lang="en-US" sz="1800" b="0" i="0" u="none">
                <a:solidFill>
                  <a:srgbClr val="111111"/>
                </a:solidFill>
                <a:latin typeface="Quattrocento Sans"/>
                <a:ea typeface="Quattrocento Sans"/>
                <a:cs typeface="Quattrocento Sans"/>
                <a:sym typeface="Quattrocento Sans"/>
              </a:rPr>
              <a:t>, SAST araçları, uygulamanın mimarisinin güvenlik açısından sağlam olup olmadığını değerlendirmek için kullanılır. Bu aşamada, güvenlik açıklarını önlemek için alınacak önlemler ve güvenlik kontrolleri belirlenir. </a:t>
            </a:r>
            <a:endParaRPr/>
          </a:p>
        </p:txBody>
      </p:sp>
      <p:sp>
        <p:nvSpPr>
          <p:cNvPr id="384" name="Google Shape;384;p48"/>
          <p:cNvSpPr txBox="1"/>
          <p:nvPr/>
        </p:nvSpPr>
        <p:spPr>
          <a:xfrm>
            <a:off x="3172460" y="3265170"/>
            <a:ext cx="5080000" cy="9220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SAST</a:t>
            </a:r>
            <a:r>
              <a:rPr lang="en-US" sz="1800" b="0" i="0" u="none">
                <a:solidFill>
                  <a:srgbClr val="111111"/>
                </a:solidFill>
                <a:latin typeface="Quattrocento Sans"/>
                <a:ea typeface="Quattrocento Sans"/>
                <a:cs typeface="Quattrocento Sans"/>
                <a:sym typeface="Quattrocento Sans"/>
              </a:rPr>
              <a:t>, tasarım kararlarının güvenlik üzerindeki etkilerini analiz ederek, daha güvenli yazılım tasarımları oluşturulmasına katkıda bulunur.</a:t>
            </a:r>
            <a:endParaRPr/>
          </a:p>
        </p:txBody>
      </p:sp>
      <p:pic>
        <p:nvPicPr>
          <p:cNvPr id="385" name="Google Shape;385;p48" descr="4773fe1e-a8a5-46e9-b2cd-713079eae1c7_900_900"/>
          <p:cNvPicPr preferRelativeResize="0"/>
          <p:nvPr/>
        </p:nvPicPr>
        <p:blipFill rotWithShape="1">
          <a:blip r:embed="rId3">
            <a:alphaModFix/>
          </a:blip>
          <a:srcRect/>
          <a:stretch/>
        </p:blipFill>
        <p:spPr>
          <a:xfrm>
            <a:off x="442301" y="1397000"/>
            <a:ext cx="2290445" cy="229044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81"/>
                                        </p:tgtEl>
                                        <p:attrNameLst>
                                          <p:attrName>style.visibility</p:attrName>
                                        </p:attrNameLst>
                                      </p:cBhvr>
                                      <p:to>
                                        <p:strVal val="visible"/>
                                      </p:to>
                                    </p:set>
                                    <p:anim calcmode="lin" valueType="num">
                                      <p:cBhvr additive="base">
                                        <p:cTn id="7" dur="500"/>
                                        <p:tgtEl>
                                          <p:spTgt spid="38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2"/>
                                        </p:tgtEl>
                                        <p:attrNameLst>
                                          <p:attrName>style.visibility</p:attrName>
                                        </p:attrNameLst>
                                      </p:cBhvr>
                                      <p:to>
                                        <p:strVal val="visible"/>
                                      </p:to>
                                    </p:set>
                                    <p:animEffect transition="in" filter="fade">
                                      <p:cBhvr>
                                        <p:cTn id="11" dur="5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9"/>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391" name="Google Shape;391;p49"/>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GELİŞTİRME</a:t>
            </a:r>
            <a:r>
              <a:rPr lang="en-US" sz="2800" b="1" i="0" u="none" strike="noStrike" cap="small">
                <a:solidFill>
                  <a:schemeClr val="lt1"/>
                </a:solidFill>
                <a:latin typeface="Arimo"/>
                <a:ea typeface="Arimo"/>
                <a:cs typeface="Arimo"/>
                <a:sym typeface="Arimo"/>
              </a:rPr>
              <a:t>:</a:t>
            </a:r>
            <a:endParaRPr/>
          </a:p>
        </p:txBody>
      </p:sp>
      <p:sp>
        <p:nvSpPr>
          <p:cNvPr id="392" name="Google Shape;392;p49"/>
          <p:cNvSpPr txBox="1"/>
          <p:nvPr/>
        </p:nvSpPr>
        <p:spPr>
          <a:xfrm>
            <a:off x="3172460" y="1045528"/>
            <a:ext cx="5080000" cy="1476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Geliştirme aşamasında</a:t>
            </a:r>
            <a:r>
              <a:rPr lang="en-US" sz="1800" b="0" i="0" u="none">
                <a:solidFill>
                  <a:srgbClr val="111111"/>
                </a:solidFill>
                <a:latin typeface="Quattrocento Sans"/>
                <a:ea typeface="Quattrocento Sans"/>
                <a:cs typeface="Quattrocento Sans"/>
                <a:sym typeface="Quattrocento Sans"/>
              </a:rPr>
              <a:t>, SAST, kodun yazıldığı andan itibaren devreye girer. Geliştiriciler, yazdıkları kod üzerinde SAST taramaları yaparak, güvenlik açıklarını erken bir noktada tespit edebilir ve düzeltebilir.</a:t>
            </a:r>
            <a:endParaRPr/>
          </a:p>
        </p:txBody>
      </p:sp>
      <p:sp>
        <p:nvSpPr>
          <p:cNvPr id="393" name="Google Shape;393;p49"/>
          <p:cNvSpPr txBox="1"/>
          <p:nvPr/>
        </p:nvSpPr>
        <p:spPr>
          <a:xfrm>
            <a:off x="3172460" y="2809876"/>
            <a:ext cx="5080000" cy="1476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Bu, “</a:t>
            </a:r>
            <a:r>
              <a:rPr lang="en-US" sz="1800" b="1" i="0" u="none">
                <a:solidFill>
                  <a:srgbClr val="FF9900"/>
                </a:solidFill>
                <a:latin typeface="Quattrocento Sans"/>
                <a:ea typeface="Quattrocento Sans"/>
                <a:cs typeface="Quattrocento Sans"/>
                <a:sym typeface="Quattrocento Sans"/>
              </a:rPr>
              <a:t>Shift Left</a:t>
            </a:r>
            <a:r>
              <a:rPr lang="en-US" sz="1800" b="0" i="0" u="none">
                <a:solidFill>
                  <a:srgbClr val="111111"/>
                </a:solidFill>
                <a:latin typeface="Quattrocento Sans"/>
                <a:ea typeface="Quattrocento Sans"/>
                <a:cs typeface="Quattrocento Sans"/>
                <a:sym typeface="Quattrocento Sans"/>
              </a:rPr>
              <a:t>” yaklaşımının bir parçasıdır ve güvenlik kontrollerinin geliştirme sürecinin daha erken aşamalarına taşınmasını ifade eder. Bu sayede, güvenlik sorunları daha büyük ve maliyetli hale gelmeden önce ele alınabilir.</a:t>
            </a:r>
            <a:endParaRPr/>
          </a:p>
        </p:txBody>
      </p:sp>
      <p:pic>
        <p:nvPicPr>
          <p:cNvPr id="394" name="Google Shape;394;p49" descr="4773fe1e-a8a5-46e9-b2cd-713079eae1c7_900_900"/>
          <p:cNvPicPr preferRelativeResize="0"/>
          <p:nvPr/>
        </p:nvPicPr>
        <p:blipFill rotWithShape="1">
          <a:blip r:embed="rId3">
            <a:alphaModFix/>
          </a:blip>
          <a:srcRect/>
          <a:stretch/>
        </p:blipFill>
        <p:spPr>
          <a:xfrm>
            <a:off x="442301" y="1397000"/>
            <a:ext cx="2290445" cy="229044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0"/>
                                        </p:tgtEl>
                                        <p:attrNameLst>
                                          <p:attrName>style.visibility</p:attrName>
                                        </p:attrNameLst>
                                      </p:cBhvr>
                                      <p:to>
                                        <p:strVal val="visible"/>
                                      </p:to>
                                    </p:set>
                                    <p:anim calcmode="lin" valueType="num">
                                      <p:cBhvr additive="base">
                                        <p:cTn id="7" dur="500"/>
                                        <p:tgtEl>
                                          <p:spTgt spid="39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1"/>
                                        </p:tgtEl>
                                        <p:attrNameLst>
                                          <p:attrName>style.visibility</p:attrName>
                                        </p:attrNameLst>
                                      </p:cBhvr>
                                      <p:to>
                                        <p:strVal val="visible"/>
                                      </p:to>
                                    </p:set>
                                    <p:animEffect transition="in" filter="fade">
                                      <p:cBhvr>
                                        <p:cTn id="11" dur="500"/>
                                        <p:tgtEl>
                                          <p:spTgt spid="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0"/>
          <p:cNvSpPr/>
          <p:nvPr/>
        </p:nvSpPr>
        <p:spPr>
          <a:xfrm>
            <a:off x="655638" y="2298700"/>
            <a:ext cx="5456238" cy="119063"/>
          </a:xfrm>
          <a:custGeom>
            <a:avLst/>
            <a:gdLst/>
            <a:ahLst/>
            <a:cxnLst/>
            <a:rect l="l" t="t" r="r" b="b"/>
            <a:pathLst>
              <a:path w="5887250" h="123344" extrusionOk="0">
                <a:moveTo>
                  <a:pt x="12700" y="72694"/>
                </a:moveTo>
                <a:cubicBezTo>
                  <a:pt x="56070" y="72694"/>
                  <a:pt x="90957" y="81318"/>
                  <a:pt x="132105" y="84658"/>
                </a:cubicBezTo>
                <a:cubicBezTo>
                  <a:pt x="186816" y="89103"/>
                  <a:pt x="216636" y="79108"/>
                  <a:pt x="264706" y="58089"/>
                </a:cubicBezTo>
                <a:cubicBezTo>
                  <a:pt x="349592" y="20980"/>
                  <a:pt x="433704" y="32042"/>
                  <a:pt x="517169" y="60515"/>
                </a:cubicBezTo>
                <a:cubicBezTo>
                  <a:pt x="552576" y="72593"/>
                  <a:pt x="586016" y="73761"/>
                  <a:pt x="627316" y="72694"/>
                </a:cubicBezTo>
                <a:cubicBezTo>
                  <a:pt x="675068" y="71463"/>
                  <a:pt x="715937" y="50685"/>
                  <a:pt x="762546" y="44704"/>
                </a:cubicBezTo>
                <a:cubicBezTo>
                  <a:pt x="850099" y="33464"/>
                  <a:pt x="929601" y="60668"/>
                  <a:pt x="1014869" y="60705"/>
                </a:cubicBezTo>
                <a:cubicBezTo>
                  <a:pt x="1142288" y="60756"/>
                  <a:pt x="1267180" y="53111"/>
                  <a:pt x="1392072" y="42672"/>
                </a:cubicBezTo>
                <a:cubicBezTo>
                  <a:pt x="1434490" y="39116"/>
                  <a:pt x="1469453" y="29489"/>
                  <a:pt x="1512392" y="40233"/>
                </a:cubicBezTo>
                <a:cubicBezTo>
                  <a:pt x="1557502" y="51523"/>
                  <a:pt x="1578470" y="73037"/>
                  <a:pt x="1626539" y="72694"/>
                </a:cubicBezTo>
                <a:cubicBezTo>
                  <a:pt x="1711274" y="72085"/>
                  <a:pt x="1783613" y="51790"/>
                  <a:pt x="1869770" y="51701"/>
                </a:cubicBezTo>
                <a:cubicBezTo>
                  <a:pt x="1922691" y="51651"/>
                  <a:pt x="1952332" y="67640"/>
                  <a:pt x="2001024" y="84658"/>
                </a:cubicBezTo>
                <a:cubicBezTo>
                  <a:pt x="2047735" y="100990"/>
                  <a:pt x="2084438" y="98679"/>
                  <a:pt x="2130488" y="84353"/>
                </a:cubicBezTo>
                <a:cubicBezTo>
                  <a:pt x="2208466" y="60096"/>
                  <a:pt x="2288908" y="34797"/>
                  <a:pt x="2376360" y="42735"/>
                </a:cubicBezTo>
                <a:cubicBezTo>
                  <a:pt x="2416263" y="46354"/>
                  <a:pt x="2448864" y="67881"/>
                  <a:pt x="2490584" y="72656"/>
                </a:cubicBezTo>
                <a:cubicBezTo>
                  <a:pt x="2544495" y="78828"/>
                  <a:pt x="2579649" y="60743"/>
                  <a:pt x="2628391" y="53708"/>
                </a:cubicBezTo>
                <a:cubicBezTo>
                  <a:pt x="2668727" y="47879"/>
                  <a:pt x="2710510" y="42519"/>
                  <a:pt x="2751315" y="42697"/>
                </a:cubicBezTo>
                <a:cubicBezTo>
                  <a:pt x="2799663" y="42913"/>
                  <a:pt x="2839465" y="56997"/>
                  <a:pt x="2886544" y="60668"/>
                </a:cubicBezTo>
                <a:cubicBezTo>
                  <a:pt x="2983865" y="68249"/>
                  <a:pt x="3063341" y="12065"/>
                  <a:pt x="3156991" y="12700"/>
                </a:cubicBezTo>
                <a:cubicBezTo>
                  <a:pt x="3241586" y="13271"/>
                  <a:pt x="3312921" y="42938"/>
                  <a:pt x="3398697" y="42697"/>
                </a:cubicBezTo>
                <a:cubicBezTo>
                  <a:pt x="3497732" y="42417"/>
                  <a:pt x="3582098" y="444"/>
                  <a:pt x="3678542" y="25107"/>
                </a:cubicBezTo>
                <a:cubicBezTo>
                  <a:pt x="3721353" y="36067"/>
                  <a:pt x="3761917" y="42646"/>
                  <a:pt x="3804640" y="58280"/>
                </a:cubicBezTo>
                <a:cubicBezTo>
                  <a:pt x="3858450" y="77978"/>
                  <a:pt x="3915498" y="74714"/>
                  <a:pt x="3972699" y="72656"/>
                </a:cubicBezTo>
                <a:cubicBezTo>
                  <a:pt x="4058767" y="69557"/>
                  <a:pt x="4129519" y="18554"/>
                  <a:pt x="4218609" y="42697"/>
                </a:cubicBezTo>
                <a:cubicBezTo>
                  <a:pt x="4257344" y="53200"/>
                  <a:pt x="4297045" y="78092"/>
                  <a:pt x="4335322" y="85318"/>
                </a:cubicBezTo>
                <a:cubicBezTo>
                  <a:pt x="4376966" y="93179"/>
                  <a:pt x="4439043" y="86385"/>
                  <a:pt x="4477702" y="75641"/>
                </a:cubicBezTo>
                <a:cubicBezTo>
                  <a:pt x="4520476" y="63766"/>
                  <a:pt x="4560989" y="48704"/>
                  <a:pt x="4603762" y="40728"/>
                </a:cubicBezTo>
                <a:cubicBezTo>
                  <a:pt x="4637417" y="34442"/>
                  <a:pt x="4675860" y="33807"/>
                  <a:pt x="4713770" y="33705"/>
                </a:cubicBezTo>
                <a:cubicBezTo>
                  <a:pt x="4803902" y="33426"/>
                  <a:pt x="4883505" y="69786"/>
                  <a:pt x="4971008" y="72656"/>
                </a:cubicBezTo>
                <a:cubicBezTo>
                  <a:pt x="5013197" y="74028"/>
                  <a:pt x="5076685" y="82283"/>
                  <a:pt x="5116614" y="70243"/>
                </a:cubicBezTo>
                <a:cubicBezTo>
                  <a:pt x="5132946" y="65316"/>
                  <a:pt x="5150104" y="47955"/>
                  <a:pt x="5172100" y="44729"/>
                </a:cubicBezTo>
                <a:cubicBezTo>
                  <a:pt x="5191785" y="41846"/>
                  <a:pt x="5213401" y="37756"/>
                  <a:pt x="5232704" y="35699"/>
                </a:cubicBezTo>
                <a:cubicBezTo>
                  <a:pt x="5267985" y="31953"/>
                  <a:pt x="5316054" y="26695"/>
                  <a:pt x="5350281" y="35737"/>
                </a:cubicBezTo>
                <a:cubicBezTo>
                  <a:pt x="5389588" y="46101"/>
                  <a:pt x="5410034" y="74015"/>
                  <a:pt x="5442521" y="94132"/>
                </a:cubicBezTo>
                <a:cubicBezTo>
                  <a:pt x="5507583" y="134429"/>
                  <a:pt x="5612460" y="93370"/>
                  <a:pt x="5674334" y="69761"/>
                </a:cubicBezTo>
                <a:cubicBezTo>
                  <a:pt x="5707303" y="57162"/>
                  <a:pt x="5743612" y="44361"/>
                  <a:pt x="5784075" y="51739"/>
                </a:cubicBezTo>
                <a:cubicBezTo>
                  <a:pt x="5816003" y="57556"/>
                  <a:pt x="5844540" y="72885"/>
                  <a:pt x="5874549" y="84696"/>
                </a:cubicBezTo>
              </a:path>
            </a:pathLst>
          </a:custGeom>
          <a:noFill/>
          <a:ln w="25400" cap="flat" cmpd="sng">
            <a:solidFill>
              <a:schemeClr val="dk1"/>
            </a:solidFill>
            <a:prstDash val="solid"/>
            <a:bevel/>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5"/>
              <a:buFont typeface="Arial"/>
              <a:buNone/>
            </a:pPr>
            <a:endParaRPr sz="1405" b="0" i="0" u="none" strike="noStrike">
              <a:solidFill>
                <a:srgbClr val="3F3F3F"/>
              </a:solidFill>
              <a:latin typeface="Arial"/>
              <a:ea typeface="Arial"/>
              <a:cs typeface="Arial"/>
              <a:sym typeface="Arial"/>
            </a:endParaRPr>
          </a:p>
        </p:txBody>
      </p:sp>
      <p:sp>
        <p:nvSpPr>
          <p:cNvPr id="400" name="Google Shape;400;p50"/>
          <p:cNvSpPr/>
          <p:nvPr/>
        </p:nvSpPr>
        <p:spPr>
          <a:xfrm>
            <a:off x="660400" y="2689225"/>
            <a:ext cx="5441950" cy="1584325"/>
          </a:xfrm>
          <a:prstGeom prst="rect">
            <a:avLst/>
          </a:prstGeom>
          <a:noFill/>
          <a:ln>
            <a:noFill/>
          </a:ln>
        </p:spPr>
        <p:txBody>
          <a:bodyPr spcFirstLastPara="1" wrap="square" lIns="0" tIns="0" rIns="0" bIns="45700" anchor="t" anchorCtr="0">
            <a:noAutofit/>
          </a:bodyPr>
          <a:lstStyle/>
          <a:p>
            <a:pPr marL="0" marR="0" lvl="0" indent="0" algn="l" rtl="0">
              <a:lnSpc>
                <a:spcPct val="142857"/>
              </a:lnSpc>
              <a:spcBef>
                <a:spcPts val="0"/>
              </a:spcBef>
              <a:spcAft>
                <a:spcPts val="0"/>
              </a:spcAft>
              <a:buClr>
                <a:srgbClr val="262626"/>
              </a:buClr>
              <a:buSzPts val="1400"/>
              <a:buFont typeface="Lustria"/>
              <a:buNone/>
            </a:pPr>
            <a:r>
              <a:rPr lang="en-US" sz="1400" b="0" i="0" u="none" strike="noStrike">
                <a:solidFill>
                  <a:srgbClr val="262626"/>
                </a:solidFill>
                <a:latin typeface="Lustria"/>
                <a:ea typeface="Lustria"/>
                <a:cs typeface="Lustria"/>
                <a:sym typeface="Lustria"/>
              </a:rPr>
              <a:t>"Shift Left" yaklaşımı, yazılım geliştirme sürecinde kalite ve güvenlik testlerini erken aşamalara taşıma stratejisidir. Bu yaklaşım, yazılım yaşam döngüsünün erken safhalarında potansiyel hataların, güvenlik açıklarının ve diğer sorunların tespit edilip düzeltilmesini sağlar. Böylece, hataların daha büyük ve maliyetli hale gelmeden çözülmesi mümkün olur, genel yazılım kalitesi ve güvenliği artırılır​</a:t>
            </a:r>
            <a:endParaRPr/>
          </a:p>
        </p:txBody>
      </p:sp>
      <p:sp>
        <p:nvSpPr>
          <p:cNvPr id="401" name="Google Shape;401;p50"/>
          <p:cNvSpPr txBox="1"/>
          <p:nvPr/>
        </p:nvSpPr>
        <p:spPr>
          <a:xfrm>
            <a:off x="655638" y="1571625"/>
            <a:ext cx="5432425"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9900"/>
              </a:buClr>
              <a:buSzPts val="2400"/>
              <a:buFont typeface="Arimo"/>
              <a:buNone/>
            </a:pPr>
            <a:r>
              <a:rPr lang="en-US" sz="2400" b="1" i="0" u="none">
                <a:solidFill>
                  <a:srgbClr val="FF9900"/>
                </a:solidFill>
                <a:latin typeface="Arimo"/>
                <a:ea typeface="Arimo"/>
                <a:cs typeface="Arimo"/>
                <a:sym typeface="Arimo"/>
              </a:rPr>
              <a:t>Shift Left yaklaşımı nedir?</a:t>
            </a:r>
            <a:endParaRPr/>
          </a:p>
        </p:txBody>
      </p:sp>
      <p:pic>
        <p:nvPicPr>
          <p:cNvPr id="402" name="Google Shape;402;p50" descr="large_how_to_apply_shift_left_testing_in_katalon_with_jira_integration_b7fa0f6b5d"/>
          <p:cNvPicPr preferRelativeResize="0"/>
          <p:nvPr/>
        </p:nvPicPr>
        <p:blipFill rotWithShape="1">
          <a:blip r:embed="rId3">
            <a:alphaModFix/>
          </a:blip>
          <a:srcRect/>
          <a:stretch/>
        </p:blipFill>
        <p:spPr>
          <a:xfrm>
            <a:off x="4572000" y="451485"/>
            <a:ext cx="3681095" cy="122936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1"/>
                                        </p:tgtEl>
                                        <p:attrNameLst>
                                          <p:attrName>style.visibility</p:attrName>
                                        </p:attrNameLst>
                                      </p:cBhvr>
                                      <p:to>
                                        <p:strVal val="visible"/>
                                      </p:to>
                                    </p:set>
                                    <p:anim calcmode="lin" valueType="num">
                                      <p:cBhvr additive="base">
                                        <p:cTn id="7" dur="500"/>
                                        <p:tgtEl>
                                          <p:spTgt spid="40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99"/>
                                        </p:tgtEl>
                                        <p:attrNameLst>
                                          <p:attrName>style.visibility</p:attrName>
                                        </p:attrNameLst>
                                      </p:cBhvr>
                                      <p:to>
                                        <p:strVal val="visible"/>
                                      </p:to>
                                    </p:set>
                                    <p:anim calcmode="lin" valueType="num">
                                      <p:cBhvr additive="base">
                                        <p:cTn id="11" dur="500"/>
                                        <p:tgtEl>
                                          <p:spTgt spid="399"/>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00"/>
                                        </p:tgtEl>
                                        <p:attrNameLst>
                                          <p:attrName>style.visibility</p:attrName>
                                        </p:attrNameLst>
                                      </p:cBhvr>
                                      <p:to>
                                        <p:strVal val="visible"/>
                                      </p:to>
                                    </p:set>
                                    <p:anim calcmode="lin" valueType="num">
                                      <p:cBhvr additive="base">
                                        <p:cTn id="15" dur="500"/>
                                        <p:tgtEl>
                                          <p:spTgt spid="4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1"/>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08" name="Google Shape;408;p51"/>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r>
              <a:rPr lang="en-US" sz="2800" b="1" i="0" u="none" strike="noStrike" cap="small">
                <a:solidFill>
                  <a:schemeClr val="lt1"/>
                </a:solidFill>
                <a:latin typeface="Arial"/>
                <a:ea typeface="Arial"/>
                <a:cs typeface="Arial"/>
                <a:sym typeface="Arial"/>
              </a:rPr>
              <a:t>2.</a:t>
            </a:r>
            <a:r>
              <a:rPr lang="en-US" sz="2800" b="1" i="0" u="none" cap="small">
                <a:solidFill>
                  <a:srgbClr val="FF9900"/>
                </a:solidFill>
                <a:latin typeface="Arial"/>
                <a:ea typeface="Arial"/>
                <a:cs typeface="Arial"/>
                <a:sym typeface="Arial"/>
              </a:rPr>
              <a:t>Test</a:t>
            </a:r>
            <a:r>
              <a:rPr lang="en-US" sz="2800" b="1" i="0" u="none" strike="noStrike" cap="small">
                <a:solidFill>
                  <a:srgbClr val="FF9900"/>
                </a:solidFill>
                <a:latin typeface="Arial"/>
                <a:ea typeface="Arial"/>
                <a:cs typeface="Arial"/>
                <a:sym typeface="Arial"/>
              </a:rPr>
              <a:t> :</a:t>
            </a:r>
            <a:r>
              <a:rPr lang="en-US" sz="2800" b="1" i="0" u="none" strike="noStrike" cap="small">
                <a:solidFill>
                  <a:schemeClr val="lt1"/>
                </a:solidFill>
                <a:latin typeface="Arial"/>
                <a:ea typeface="Arial"/>
                <a:cs typeface="Arial"/>
                <a:sym typeface="Arial"/>
              </a:rPr>
              <a:t>:</a:t>
            </a:r>
            <a:endParaRPr/>
          </a:p>
        </p:txBody>
      </p:sp>
      <p:sp>
        <p:nvSpPr>
          <p:cNvPr id="409" name="Google Shape;409;p51"/>
          <p:cNvSpPr txBox="1"/>
          <p:nvPr/>
        </p:nvSpPr>
        <p:spPr>
          <a:xfrm>
            <a:off x="3172460" y="1045528"/>
            <a:ext cx="5079900" cy="147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Test aşamasında</a:t>
            </a:r>
            <a:r>
              <a:rPr lang="en-US" sz="1800" b="0" i="0" u="none">
                <a:solidFill>
                  <a:srgbClr val="111111"/>
                </a:solidFill>
                <a:latin typeface="Quattrocento Sans"/>
                <a:ea typeface="Quattrocento Sans"/>
                <a:cs typeface="Quattrocento Sans"/>
                <a:sym typeface="Quattrocento Sans"/>
              </a:rPr>
              <a:t>, SAST, uygulamanın test ortamına yerleştirilmesinden önce kaynak kod üzerinde kapsamlı bir güvenlik taraması yapar. Bu taramalar, daha 	önce gözden kaçmış olabilecek güvenlik açıklarını ortaya çıkarır.</a:t>
            </a:r>
            <a:endParaRPr/>
          </a:p>
        </p:txBody>
      </p:sp>
      <p:sp>
        <p:nvSpPr>
          <p:cNvPr id="410" name="Google Shape;410;p51"/>
          <p:cNvSpPr txBox="1"/>
          <p:nvPr/>
        </p:nvSpPr>
        <p:spPr>
          <a:xfrm>
            <a:off x="3172460" y="3265170"/>
            <a:ext cx="507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 Test sürecinde bulunan güvenlik açıklarının düzeltilmesi, uygulamanın 	canlı ortama güvenli bir şekilde sürülmesini sağlar.</a:t>
            </a:r>
            <a:endParaRPr/>
          </a:p>
        </p:txBody>
      </p:sp>
      <p:pic>
        <p:nvPicPr>
          <p:cNvPr id="411" name="Google Shape;411;p51" descr="4773fe1e-a8a5-46e9-b2cd-713079eae1c7_900_900"/>
          <p:cNvPicPr preferRelativeResize="0"/>
          <p:nvPr/>
        </p:nvPicPr>
        <p:blipFill rotWithShape="1">
          <a:blip r:embed="rId3">
            <a:alphaModFix/>
          </a:blip>
          <a:srcRect/>
          <a:stretch/>
        </p:blipFill>
        <p:spPr>
          <a:xfrm>
            <a:off x="442301" y="1397000"/>
            <a:ext cx="2290445" cy="229044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07"/>
                                        </p:tgtEl>
                                        <p:attrNameLst>
                                          <p:attrName>style.visibility</p:attrName>
                                        </p:attrNameLst>
                                      </p:cBhvr>
                                      <p:to>
                                        <p:strVal val="visible"/>
                                      </p:to>
                                    </p:set>
                                    <p:anim calcmode="lin" valueType="num">
                                      <p:cBhvr additive="base">
                                        <p:cTn id="7" dur="500"/>
                                        <p:tgtEl>
                                          <p:spTgt spid="40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8"/>
                                        </p:tgtEl>
                                        <p:attrNameLst>
                                          <p:attrName>style.visibility</p:attrName>
                                        </p:attrNameLst>
                                      </p:cBhvr>
                                      <p:to>
                                        <p:strVal val="visible"/>
                                      </p:to>
                                    </p:set>
                                    <p:animEffect transition="in" filter="fade">
                                      <p:cBhvr>
                                        <p:cTn id="11"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2"/>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17" name="Google Shape;417;p52"/>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DAĞITIM</a:t>
            </a:r>
            <a:r>
              <a:rPr lang="en-US" sz="2800" b="1" i="0" u="none" strike="noStrike" cap="small">
                <a:solidFill>
                  <a:schemeClr val="lt1"/>
                </a:solidFill>
                <a:latin typeface="Arimo"/>
                <a:ea typeface="Arimo"/>
                <a:cs typeface="Arimo"/>
                <a:sym typeface="Arimo"/>
              </a:rPr>
              <a:t>:</a:t>
            </a:r>
            <a:endParaRPr/>
          </a:p>
        </p:txBody>
      </p:sp>
      <p:sp>
        <p:nvSpPr>
          <p:cNvPr id="418" name="Google Shape;418;p52"/>
          <p:cNvSpPr txBox="1"/>
          <p:nvPr/>
        </p:nvSpPr>
        <p:spPr>
          <a:xfrm>
            <a:off x="3380582" y="1665604"/>
            <a:ext cx="5080000" cy="17532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Dağıtım aşamasında,</a:t>
            </a:r>
            <a:r>
              <a:rPr lang="en-US" sz="1800" b="0" i="0" u="none">
                <a:solidFill>
                  <a:srgbClr val="111111"/>
                </a:solidFill>
                <a:latin typeface="Quattrocento Sans"/>
                <a:ea typeface="Quattrocento Sans"/>
                <a:cs typeface="Quattrocento Sans"/>
                <a:sym typeface="Quattrocento Sans"/>
              </a:rPr>
              <a:t> SAST, son kez güvenlik taraması yaparak, uygulamanın canlı ortama sürülmeden önce herhangi bir güvenlik açığı olmadığından emin olur. Bu, uygulamanın güvenli bir şekilde yayınlanmasını ve kullanıcıların güvenliğini sağlar.</a:t>
            </a:r>
            <a:endParaRPr/>
          </a:p>
        </p:txBody>
      </p:sp>
      <p:pic>
        <p:nvPicPr>
          <p:cNvPr id="419" name="Google Shape;419;p52" descr="4773fe1e-a8a5-46e9-b2cd-713079eae1c7_900_900"/>
          <p:cNvPicPr preferRelativeResize="0"/>
          <p:nvPr/>
        </p:nvPicPr>
        <p:blipFill rotWithShape="1">
          <a:blip r:embed="rId3">
            <a:alphaModFix/>
          </a:blip>
          <a:srcRect/>
          <a:stretch/>
        </p:blipFill>
        <p:spPr>
          <a:xfrm>
            <a:off x="442301" y="1397000"/>
            <a:ext cx="2290445" cy="229044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additive="base">
                                        <p:cTn id="7" dur="500"/>
                                        <p:tgtEl>
                                          <p:spTgt spid="416"/>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7"/>
                                        </p:tgtEl>
                                        <p:attrNameLst>
                                          <p:attrName>style.visibility</p:attrName>
                                        </p:attrNameLst>
                                      </p:cBhvr>
                                      <p:to>
                                        <p:strVal val="visible"/>
                                      </p:to>
                                    </p:set>
                                    <p:animEffect transition="in" filter="fade">
                                      <p:cBhvr>
                                        <p:cTn id="11" dur="5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3"/>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25" name="Google Shape;425;p53"/>
          <p:cNvSpPr/>
          <p:nvPr/>
        </p:nvSpPr>
        <p:spPr>
          <a:xfrm>
            <a:off x="764271" y="293296"/>
            <a:ext cx="6111240"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BAKIM VE GÜNCELLEMELER</a:t>
            </a:r>
            <a:r>
              <a:rPr lang="en-US" sz="2800" b="1" i="0" u="none" strike="noStrike" cap="small">
                <a:solidFill>
                  <a:schemeClr val="lt1"/>
                </a:solidFill>
                <a:latin typeface="Arimo"/>
                <a:ea typeface="Arimo"/>
                <a:cs typeface="Arimo"/>
                <a:sym typeface="Arimo"/>
              </a:rPr>
              <a:t>:</a:t>
            </a:r>
            <a:endParaRPr/>
          </a:p>
        </p:txBody>
      </p:sp>
      <p:sp>
        <p:nvSpPr>
          <p:cNvPr id="426" name="Google Shape;426;p53"/>
          <p:cNvSpPr txBox="1"/>
          <p:nvPr/>
        </p:nvSpPr>
        <p:spPr>
          <a:xfrm>
            <a:off x="3219182" y="1397000"/>
            <a:ext cx="5080000" cy="20300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Bakım ve güncelleme aşamasında</a:t>
            </a:r>
            <a:r>
              <a:rPr lang="en-US" sz="1800" b="0" i="0" u="none">
                <a:solidFill>
                  <a:srgbClr val="111111"/>
                </a:solidFill>
                <a:latin typeface="Quattrocento Sans"/>
                <a:ea typeface="Quattrocento Sans"/>
                <a:cs typeface="Quattrocento Sans"/>
                <a:sym typeface="Quattrocento Sans"/>
              </a:rPr>
              <a:t>, SAST, düzenli aralıklarla güvenlik taramaları yaparak, uygulamanın güncel güvenlik standartlarına uygun kalmasını sağlar. Yeni tehditler ve güvenlik açıkları ortaya çıktıkça, SAST bu açıkların tespit edilmesine ve düzeltilmesine yardımcı olur.</a:t>
            </a:r>
            <a:endParaRPr/>
          </a:p>
        </p:txBody>
      </p:sp>
      <p:pic>
        <p:nvPicPr>
          <p:cNvPr id="427" name="Google Shape;427;p53" descr="4773fe1e-a8a5-46e9-b2cd-713079eae1c7_900_900"/>
          <p:cNvPicPr preferRelativeResize="0"/>
          <p:nvPr/>
        </p:nvPicPr>
        <p:blipFill rotWithShape="1">
          <a:blip r:embed="rId3">
            <a:alphaModFix/>
          </a:blip>
          <a:srcRect/>
          <a:stretch/>
        </p:blipFill>
        <p:spPr>
          <a:xfrm>
            <a:off x="442301" y="1397000"/>
            <a:ext cx="2290445" cy="229044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24"/>
                                        </p:tgtEl>
                                        <p:attrNameLst>
                                          <p:attrName>style.visibility</p:attrName>
                                        </p:attrNameLst>
                                      </p:cBhvr>
                                      <p:to>
                                        <p:strVal val="visible"/>
                                      </p:to>
                                    </p:set>
                                    <p:anim calcmode="lin" valueType="num">
                                      <p:cBhvr additive="base">
                                        <p:cTn id="7" dur="500"/>
                                        <p:tgtEl>
                                          <p:spTgt spid="424"/>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5"/>
                                        </p:tgtEl>
                                        <p:attrNameLst>
                                          <p:attrName>style.visibility</p:attrName>
                                        </p:attrNameLst>
                                      </p:cBhvr>
                                      <p:to>
                                        <p:strVal val="visible"/>
                                      </p:to>
                                    </p:set>
                                    <p:animEffect transition="in" filter="fade">
                                      <p:cBhvr>
                                        <p:cTn id="11" dur="5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Shape 189"/>
        <p:cNvGrpSpPr/>
        <p:nvPr/>
      </p:nvGrpSpPr>
      <p:grpSpPr>
        <a:xfrm>
          <a:off x="0" y="0"/>
          <a:ext cx="0" cy="0"/>
          <a:chOff x="0" y="0"/>
          <a:chExt cx="0" cy="0"/>
        </a:xfrm>
      </p:grpSpPr>
      <p:sp>
        <p:nvSpPr>
          <p:cNvPr id="190" name="Google Shape;190;p27"/>
          <p:cNvSpPr txBox="1"/>
          <p:nvPr/>
        </p:nvSpPr>
        <p:spPr>
          <a:xfrm>
            <a:off x="3071176" y="962025"/>
            <a:ext cx="3138900" cy="1939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lt1"/>
              </a:buClr>
              <a:buSzPts val="6000"/>
              <a:buFont typeface="Arimo"/>
              <a:buNone/>
            </a:pPr>
            <a:r>
              <a:rPr lang="en-US" sz="6000" b="1" i="0" u="none">
                <a:solidFill>
                  <a:schemeClr val="lt1"/>
                </a:solidFill>
                <a:latin typeface="Arimo"/>
                <a:ea typeface="Arimo"/>
                <a:cs typeface="Arimo"/>
                <a:sym typeface="Arimo"/>
              </a:rPr>
              <a:t>SAST</a:t>
            </a:r>
            <a:endParaRPr sz="6000" b="1" i="0" u="none">
              <a:solidFill>
                <a:schemeClr val="lt1"/>
              </a:solidFill>
              <a:latin typeface="Arimo"/>
              <a:ea typeface="Arimo"/>
              <a:cs typeface="Arimo"/>
              <a:sym typeface="Arimo"/>
            </a:endParaRPr>
          </a:p>
          <a:p>
            <a:pPr marL="0" marR="0" lvl="0" indent="0" algn="just" rtl="0">
              <a:lnSpc>
                <a:spcPct val="100000"/>
              </a:lnSpc>
              <a:spcBef>
                <a:spcPts val="0"/>
              </a:spcBef>
              <a:spcAft>
                <a:spcPts val="0"/>
              </a:spcAft>
              <a:buClr>
                <a:srgbClr val="FF9900"/>
              </a:buClr>
              <a:buSzPts val="6000"/>
              <a:buFont typeface="Arimo"/>
              <a:buNone/>
            </a:pPr>
            <a:r>
              <a:rPr lang="en-US" sz="6000" b="1">
                <a:solidFill>
                  <a:srgbClr val="FF9900"/>
                </a:solidFill>
                <a:latin typeface="Arimo"/>
                <a:ea typeface="Arimo"/>
                <a:cs typeface="Arimo"/>
                <a:sym typeface="Arimo"/>
              </a:rPr>
              <a:t>NEDİR?</a:t>
            </a:r>
            <a:endParaRPr/>
          </a:p>
        </p:txBody>
      </p:sp>
      <p:sp>
        <p:nvSpPr>
          <p:cNvPr id="191" name="Google Shape;191;p27"/>
          <p:cNvSpPr txBox="1"/>
          <p:nvPr/>
        </p:nvSpPr>
        <p:spPr>
          <a:xfrm>
            <a:off x="965200" y="3495675"/>
            <a:ext cx="7204075" cy="34480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chemeClr val="lt1"/>
              </a:buClr>
              <a:buSzPts val="1100"/>
              <a:buFont typeface="Arial"/>
              <a:buNone/>
            </a:pPr>
            <a:r>
              <a:rPr lang="en-US" sz="1100" b="1" i="0" u="none">
                <a:solidFill>
                  <a:schemeClr val="lt1"/>
                </a:solidFill>
                <a:latin typeface="Arial"/>
                <a:ea typeface="Arial"/>
                <a:cs typeface="Arial"/>
                <a:sym typeface="Arial"/>
              </a:rPr>
              <a:t>İçerik: SAST nedir? Amacı nedir? Diğer güvenlik testlerinden farkları nelerdir? Tarihçesi ve evrimi.</a:t>
            </a:r>
            <a:endParaRPr/>
          </a:p>
        </p:txBody>
      </p:sp>
      <p:sp>
        <p:nvSpPr>
          <p:cNvPr id="192" name="Google Shape;192;p27"/>
          <p:cNvSpPr/>
          <p:nvPr/>
        </p:nvSpPr>
        <p:spPr>
          <a:xfrm rot="8100000">
            <a:off x="1473200" y="1336675"/>
            <a:ext cx="527050" cy="455613"/>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193" name="Google Shape;193;p27"/>
          <p:cNvSpPr/>
          <p:nvPr/>
        </p:nvSpPr>
        <p:spPr>
          <a:xfrm rot="1740000">
            <a:off x="2224088" y="2297113"/>
            <a:ext cx="411163" cy="354013"/>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194" name="Google Shape;194;p27"/>
          <p:cNvSpPr/>
          <p:nvPr/>
        </p:nvSpPr>
        <p:spPr>
          <a:xfrm rot="-10020000">
            <a:off x="7027863" y="1231900"/>
            <a:ext cx="528638" cy="454025"/>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195" name="Google Shape;195;p27"/>
          <p:cNvSpPr/>
          <p:nvPr/>
        </p:nvSpPr>
        <p:spPr>
          <a:xfrm rot="6360000">
            <a:off x="6607175" y="2403475"/>
            <a:ext cx="411163" cy="354013"/>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fade">
                                      <p:cBhvr>
                                        <p:cTn id="11" dur="500"/>
                                        <p:tgtEl>
                                          <p:spTgt spid="19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2"/>
                                        </p:tgtEl>
                                        <p:attrNameLst>
                                          <p:attrName>style.visibility</p:attrName>
                                        </p:attrNameLst>
                                      </p:cBhvr>
                                      <p:to>
                                        <p:strVal val="visible"/>
                                      </p:to>
                                    </p:set>
                                    <p:animEffect transition="in" filter="fade">
                                      <p:cBhvr>
                                        <p:cTn id="15" dur="500"/>
                                        <p:tgtEl>
                                          <p:spTgt spid="19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4"/>
                                        </p:tgtEl>
                                        <p:attrNameLst>
                                          <p:attrName>style.visibility</p:attrName>
                                        </p:attrNameLst>
                                      </p:cBhvr>
                                      <p:to>
                                        <p:strVal val="visible"/>
                                      </p:to>
                                    </p:set>
                                    <p:animEffect transition="in" filter="fade">
                                      <p:cBhvr>
                                        <p:cTn id="19" dur="500"/>
                                        <p:tgtEl>
                                          <p:spTgt spid="19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3"/>
                                        </p:tgtEl>
                                        <p:attrNameLst>
                                          <p:attrName>style.visibility</p:attrName>
                                        </p:attrNameLst>
                                      </p:cBhvr>
                                      <p:to>
                                        <p:strVal val="visible"/>
                                      </p:to>
                                    </p:set>
                                    <p:animEffect transition="in" filter="fade">
                                      <p:cBhvr>
                                        <p:cTn id="23" dur="500"/>
                                        <p:tgtEl>
                                          <p:spTgt spid="19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5"/>
                                        </p:tgtEl>
                                        <p:attrNameLst>
                                          <p:attrName>style.visibility</p:attrName>
                                        </p:attrNameLst>
                                      </p:cBhvr>
                                      <p:to>
                                        <p:strVal val="visible"/>
                                      </p:to>
                                    </p:set>
                                    <p:animEffect transition="in" filter="fade">
                                      <p:cBhvr>
                                        <p:cTn id="27"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4"/>
          <p:cNvSpPr/>
          <p:nvPr/>
        </p:nvSpPr>
        <p:spPr>
          <a:xfrm>
            <a:off x="882569" y="970762"/>
            <a:ext cx="5456238" cy="119063"/>
          </a:xfrm>
          <a:custGeom>
            <a:avLst/>
            <a:gdLst/>
            <a:ahLst/>
            <a:cxnLst/>
            <a:rect l="l" t="t" r="r" b="b"/>
            <a:pathLst>
              <a:path w="5887250" h="123344" extrusionOk="0">
                <a:moveTo>
                  <a:pt x="12700" y="72694"/>
                </a:moveTo>
                <a:cubicBezTo>
                  <a:pt x="56070" y="72694"/>
                  <a:pt x="90957" y="81318"/>
                  <a:pt x="132105" y="84658"/>
                </a:cubicBezTo>
                <a:cubicBezTo>
                  <a:pt x="186816" y="89103"/>
                  <a:pt x="216636" y="79108"/>
                  <a:pt x="264706" y="58089"/>
                </a:cubicBezTo>
                <a:cubicBezTo>
                  <a:pt x="349592" y="20980"/>
                  <a:pt x="433704" y="32042"/>
                  <a:pt x="517169" y="60515"/>
                </a:cubicBezTo>
                <a:cubicBezTo>
                  <a:pt x="552576" y="72593"/>
                  <a:pt x="586016" y="73761"/>
                  <a:pt x="627316" y="72694"/>
                </a:cubicBezTo>
                <a:cubicBezTo>
                  <a:pt x="675068" y="71463"/>
                  <a:pt x="715937" y="50685"/>
                  <a:pt x="762546" y="44704"/>
                </a:cubicBezTo>
                <a:cubicBezTo>
                  <a:pt x="850099" y="33464"/>
                  <a:pt x="929601" y="60668"/>
                  <a:pt x="1014869" y="60705"/>
                </a:cubicBezTo>
                <a:cubicBezTo>
                  <a:pt x="1142288" y="60756"/>
                  <a:pt x="1267180" y="53111"/>
                  <a:pt x="1392072" y="42672"/>
                </a:cubicBezTo>
                <a:cubicBezTo>
                  <a:pt x="1434490" y="39116"/>
                  <a:pt x="1469453" y="29489"/>
                  <a:pt x="1512392" y="40233"/>
                </a:cubicBezTo>
                <a:cubicBezTo>
                  <a:pt x="1557502" y="51523"/>
                  <a:pt x="1578470" y="73037"/>
                  <a:pt x="1626539" y="72694"/>
                </a:cubicBezTo>
                <a:cubicBezTo>
                  <a:pt x="1711274" y="72085"/>
                  <a:pt x="1783613" y="51790"/>
                  <a:pt x="1869770" y="51701"/>
                </a:cubicBezTo>
                <a:cubicBezTo>
                  <a:pt x="1922691" y="51651"/>
                  <a:pt x="1952332" y="67640"/>
                  <a:pt x="2001024" y="84658"/>
                </a:cubicBezTo>
                <a:cubicBezTo>
                  <a:pt x="2047735" y="100990"/>
                  <a:pt x="2084438" y="98679"/>
                  <a:pt x="2130488" y="84353"/>
                </a:cubicBezTo>
                <a:cubicBezTo>
                  <a:pt x="2208466" y="60096"/>
                  <a:pt x="2288908" y="34797"/>
                  <a:pt x="2376360" y="42735"/>
                </a:cubicBezTo>
                <a:cubicBezTo>
                  <a:pt x="2416263" y="46354"/>
                  <a:pt x="2448864" y="67881"/>
                  <a:pt x="2490584" y="72656"/>
                </a:cubicBezTo>
                <a:cubicBezTo>
                  <a:pt x="2544495" y="78828"/>
                  <a:pt x="2579649" y="60743"/>
                  <a:pt x="2628391" y="53708"/>
                </a:cubicBezTo>
                <a:cubicBezTo>
                  <a:pt x="2668727" y="47879"/>
                  <a:pt x="2710510" y="42519"/>
                  <a:pt x="2751315" y="42697"/>
                </a:cubicBezTo>
                <a:cubicBezTo>
                  <a:pt x="2799663" y="42913"/>
                  <a:pt x="2839465" y="56997"/>
                  <a:pt x="2886544" y="60668"/>
                </a:cubicBezTo>
                <a:cubicBezTo>
                  <a:pt x="2983865" y="68249"/>
                  <a:pt x="3063341" y="12065"/>
                  <a:pt x="3156991" y="12700"/>
                </a:cubicBezTo>
                <a:cubicBezTo>
                  <a:pt x="3241586" y="13271"/>
                  <a:pt x="3312921" y="42938"/>
                  <a:pt x="3398697" y="42697"/>
                </a:cubicBezTo>
                <a:cubicBezTo>
                  <a:pt x="3497732" y="42417"/>
                  <a:pt x="3582098" y="444"/>
                  <a:pt x="3678542" y="25107"/>
                </a:cubicBezTo>
                <a:cubicBezTo>
                  <a:pt x="3721353" y="36067"/>
                  <a:pt x="3761917" y="42646"/>
                  <a:pt x="3804640" y="58280"/>
                </a:cubicBezTo>
                <a:cubicBezTo>
                  <a:pt x="3858450" y="77978"/>
                  <a:pt x="3915498" y="74714"/>
                  <a:pt x="3972699" y="72656"/>
                </a:cubicBezTo>
                <a:cubicBezTo>
                  <a:pt x="4058767" y="69557"/>
                  <a:pt x="4129519" y="18554"/>
                  <a:pt x="4218609" y="42697"/>
                </a:cubicBezTo>
                <a:cubicBezTo>
                  <a:pt x="4257344" y="53200"/>
                  <a:pt x="4297045" y="78092"/>
                  <a:pt x="4335322" y="85318"/>
                </a:cubicBezTo>
                <a:cubicBezTo>
                  <a:pt x="4376966" y="93179"/>
                  <a:pt x="4439043" y="86385"/>
                  <a:pt x="4477702" y="75641"/>
                </a:cubicBezTo>
                <a:cubicBezTo>
                  <a:pt x="4520476" y="63766"/>
                  <a:pt x="4560989" y="48704"/>
                  <a:pt x="4603762" y="40728"/>
                </a:cubicBezTo>
                <a:cubicBezTo>
                  <a:pt x="4637417" y="34442"/>
                  <a:pt x="4675860" y="33807"/>
                  <a:pt x="4713770" y="33705"/>
                </a:cubicBezTo>
                <a:cubicBezTo>
                  <a:pt x="4803902" y="33426"/>
                  <a:pt x="4883505" y="69786"/>
                  <a:pt x="4971008" y="72656"/>
                </a:cubicBezTo>
                <a:cubicBezTo>
                  <a:pt x="5013197" y="74028"/>
                  <a:pt x="5076685" y="82283"/>
                  <a:pt x="5116614" y="70243"/>
                </a:cubicBezTo>
                <a:cubicBezTo>
                  <a:pt x="5132946" y="65316"/>
                  <a:pt x="5150104" y="47955"/>
                  <a:pt x="5172100" y="44729"/>
                </a:cubicBezTo>
                <a:cubicBezTo>
                  <a:pt x="5191785" y="41846"/>
                  <a:pt x="5213401" y="37756"/>
                  <a:pt x="5232704" y="35699"/>
                </a:cubicBezTo>
                <a:cubicBezTo>
                  <a:pt x="5267985" y="31953"/>
                  <a:pt x="5316054" y="26695"/>
                  <a:pt x="5350281" y="35737"/>
                </a:cubicBezTo>
                <a:cubicBezTo>
                  <a:pt x="5389588" y="46101"/>
                  <a:pt x="5410034" y="74015"/>
                  <a:pt x="5442521" y="94132"/>
                </a:cubicBezTo>
                <a:cubicBezTo>
                  <a:pt x="5507583" y="134429"/>
                  <a:pt x="5612460" y="93370"/>
                  <a:pt x="5674334" y="69761"/>
                </a:cubicBezTo>
                <a:cubicBezTo>
                  <a:pt x="5707303" y="57162"/>
                  <a:pt x="5743612" y="44361"/>
                  <a:pt x="5784075" y="51739"/>
                </a:cubicBezTo>
                <a:cubicBezTo>
                  <a:pt x="5816003" y="57556"/>
                  <a:pt x="5844540" y="72885"/>
                  <a:pt x="5874549" y="84696"/>
                </a:cubicBezTo>
              </a:path>
            </a:pathLst>
          </a:custGeom>
          <a:noFill/>
          <a:ln w="25400" cap="flat" cmpd="sng">
            <a:solidFill>
              <a:schemeClr val="dk1"/>
            </a:solidFill>
            <a:prstDash val="solid"/>
            <a:bevel/>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5"/>
              <a:buFont typeface="Arial"/>
              <a:buNone/>
            </a:pPr>
            <a:endParaRPr sz="1405" b="0" i="0" u="none" strike="noStrike">
              <a:solidFill>
                <a:srgbClr val="3F3F3F"/>
              </a:solidFill>
              <a:latin typeface="Arial"/>
              <a:ea typeface="Arial"/>
              <a:cs typeface="Arial"/>
              <a:sym typeface="Arial"/>
            </a:endParaRPr>
          </a:p>
        </p:txBody>
      </p:sp>
      <p:sp>
        <p:nvSpPr>
          <p:cNvPr id="433" name="Google Shape;433;p54"/>
          <p:cNvSpPr/>
          <p:nvPr/>
        </p:nvSpPr>
        <p:spPr>
          <a:xfrm>
            <a:off x="1034169" y="1347660"/>
            <a:ext cx="5441950" cy="2353945"/>
          </a:xfrm>
          <a:prstGeom prst="rect">
            <a:avLst/>
          </a:prstGeom>
          <a:noFill/>
          <a:ln>
            <a:noFill/>
          </a:ln>
        </p:spPr>
        <p:txBody>
          <a:bodyPr spcFirstLastPara="1" wrap="square" lIns="0" tIns="0" rIns="0" bIns="45700" anchor="t" anchorCtr="0">
            <a:noAutofit/>
          </a:bodyPr>
          <a:lstStyle/>
          <a:p>
            <a:pPr marL="0" marR="0" lvl="0" indent="0" algn="l" rtl="0">
              <a:lnSpc>
                <a:spcPct val="142857"/>
              </a:lnSpc>
              <a:spcBef>
                <a:spcPts val="0"/>
              </a:spcBef>
              <a:spcAft>
                <a:spcPts val="0"/>
              </a:spcAft>
              <a:buClr>
                <a:srgbClr val="262626"/>
              </a:buClr>
              <a:buSzPts val="1400"/>
              <a:buFont typeface="Lustria"/>
              <a:buNone/>
            </a:pPr>
            <a:r>
              <a:rPr lang="en-US" sz="1400" b="0" i="0" u="none" strike="noStrike">
                <a:solidFill>
                  <a:srgbClr val="262626"/>
                </a:solidFill>
                <a:latin typeface="Lustria"/>
                <a:ea typeface="Lustria"/>
                <a:cs typeface="Lustria"/>
                <a:sym typeface="Lustria"/>
              </a:rPr>
              <a:t>Benzer şekilde, SAST, kod yazma ve derlemeye odaklanarak, geliştirmenin ilk aşamalarında yoğun bir şekilde kullanılmaktadır. Bu aşamalarda SAST, olası güvenlik açıklarını belirleyerek geliştiricilere müdahale için anında içgörüler sunar. </a:t>
            </a:r>
            <a:endParaRPr/>
          </a:p>
          <a:p>
            <a:pPr marL="0" marR="0" lvl="0" indent="0" algn="l" rtl="0">
              <a:lnSpc>
                <a:spcPct val="142857"/>
              </a:lnSpc>
              <a:spcBef>
                <a:spcPts val="0"/>
              </a:spcBef>
              <a:spcAft>
                <a:spcPts val="0"/>
              </a:spcAft>
              <a:buClr>
                <a:schemeClr val="dk1"/>
              </a:buClr>
              <a:buSzPts val="1400"/>
              <a:buFont typeface="Arial"/>
              <a:buNone/>
            </a:pPr>
            <a:endParaRPr sz="1400" b="0" i="0" u="none" strike="noStrike">
              <a:solidFill>
                <a:srgbClr val="262626"/>
              </a:solidFill>
              <a:latin typeface="Lustria"/>
              <a:ea typeface="Lustria"/>
              <a:cs typeface="Lustria"/>
              <a:sym typeface="Lustria"/>
            </a:endParaRPr>
          </a:p>
          <a:p>
            <a:pPr marL="0" marR="0" lvl="0" indent="0" algn="l" rtl="0">
              <a:lnSpc>
                <a:spcPct val="142857"/>
              </a:lnSpc>
              <a:spcBef>
                <a:spcPts val="0"/>
              </a:spcBef>
              <a:spcAft>
                <a:spcPts val="0"/>
              </a:spcAft>
              <a:buClr>
                <a:srgbClr val="262626"/>
              </a:buClr>
              <a:buSzPts val="1400"/>
              <a:buFont typeface="Lustria"/>
              <a:buNone/>
            </a:pPr>
            <a:r>
              <a:rPr lang="en-US" sz="1400" b="0" i="0" u="none" strike="noStrike">
                <a:solidFill>
                  <a:srgbClr val="262626"/>
                </a:solidFill>
                <a:latin typeface="Lustria"/>
                <a:ea typeface="Lustria"/>
                <a:cs typeface="Lustria"/>
                <a:sym typeface="Lustria"/>
              </a:rPr>
              <a:t>"Her yere kaydırma" bakış açısını benimseyen SAST, geliştirmenin ötesine geçerek test, entegrasyon ve operasyonel aşamalara aktif olarak katılır. Amacı, uygulamanın tüm ömrü boyunca güvenlik açıklarının sürekli izlenmesini ve çözülmesini sağlamaktır.</a:t>
            </a:r>
            <a:endParaRPr/>
          </a:p>
        </p:txBody>
      </p:sp>
      <p:sp>
        <p:nvSpPr>
          <p:cNvPr id="434" name="Google Shape;434;p54"/>
          <p:cNvSpPr txBox="1"/>
          <p:nvPr/>
        </p:nvSpPr>
        <p:spPr>
          <a:xfrm>
            <a:off x="982686" y="510387"/>
            <a:ext cx="5432425"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9900"/>
              </a:buClr>
              <a:buSzPts val="2400"/>
              <a:buFont typeface="Arimo"/>
              <a:buNone/>
            </a:pPr>
            <a:r>
              <a:rPr lang="en-US" sz="2400" b="1" i="0" u="none">
                <a:solidFill>
                  <a:srgbClr val="FF9900"/>
                </a:solidFill>
                <a:latin typeface="Arimo"/>
                <a:ea typeface="Arimo"/>
                <a:cs typeface="Arimo"/>
                <a:sym typeface="Arimo"/>
              </a:rPr>
              <a:t>Shift-Everywhere yaklaşımı:</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4"/>
                                        </p:tgtEl>
                                        <p:attrNameLst>
                                          <p:attrName>style.visibility</p:attrName>
                                        </p:attrNameLst>
                                      </p:cBhvr>
                                      <p:to>
                                        <p:strVal val="visible"/>
                                      </p:to>
                                    </p:set>
                                    <p:anim calcmode="lin" valueType="num">
                                      <p:cBhvr additive="base">
                                        <p:cTn id="7" dur="500"/>
                                        <p:tgtEl>
                                          <p:spTgt spid="434"/>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32"/>
                                        </p:tgtEl>
                                        <p:attrNameLst>
                                          <p:attrName>style.visibility</p:attrName>
                                        </p:attrNameLst>
                                      </p:cBhvr>
                                      <p:to>
                                        <p:strVal val="visible"/>
                                      </p:to>
                                    </p:set>
                                    <p:anim calcmode="lin" valueType="num">
                                      <p:cBhvr additive="base">
                                        <p:cTn id="11" dur="500"/>
                                        <p:tgtEl>
                                          <p:spTgt spid="432"/>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33"/>
                                        </p:tgtEl>
                                        <p:attrNameLst>
                                          <p:attrName>style.visibility</p:attrName>
                                        </p:attrNameLst>
                                      </p:cBhvr>
                                      <p:to>
                                        <p:strVal val="visible"/>
                                      </p:to>
                                    </p:set>
                                    <p:anim calcmode="lin" valueType="num">
                                      <p:cBhvr additive="base">
                                        <p:cTn id="15" dur="500"/>
                                        <p:tgtEl>
                                          <p:spTgt spid="4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5"/>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40" name="Google Shape;440;p55"/>
          <p:cNvSpPr/>
          <p:nvPr/>
        </p:nvSpPr>
        <p:spPr>
          <a:xfrm>
            <a:off x="578485" y="276225"/>
            <a:ext cx="7164705" cy="913234"/>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SCA YAZILIM BİLEŞEN ANALİZİ NEDİR?</a:t>
            </a:r>
            <a:r>
              <a:rPr lang="en-US" sz="2800" b="1" i="0" u="none" strike="noStrike" cap="small">
                <a:solidFill>
                  <a:schemeClr val="lt1"/>
                </a:solidFill>
                <a:latin typeface="Arimo"/>
                <a:ea typeface="Arimo"/>
                <a:cs typeface="Arimo"/>
                <a:sym typeface="Arimo"/>
              </a:rPr>
              <a:t>:</a:t>
            </a:r>
            <a:endParaRPr/>
          </a:p>
        </p:txBody>
      </p:sp>
      <p:sp>
        <p:nvSpPr>
          <p:cNvPr id="441" name="Google Shape;441;p55"/>
          <p:cNvSpPr txBox="1"/>
          <p:nvPr/>
        </p:nvSpPr>
        <p:spPr>
          <a:xfrm>
            <a:off x="3172460" y="1749107"/>
            <a:ext cx="50799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a:solidFill>
                  <a:srgbClr val="111111"/>
                </a:solidFill>
                <a:latin typeface="Quattrocento Sans"/>
                <a:ea typeface="Quattrocento Sans"/>
                <a:cs typeface="Quattrocento Sans"/>
                <a:sym typeface="Quattrocento Sans"/>
              </a:rPr>
              <a:t>Yazılım bileşen analizi, bir yazılım uygulamasının içerdiği tüm bileşenlerin, özellikle açık kaynaklı olanların, güvenlik açıkları, lisans uyumluluğu ve kalite sorunları açısından incelenmesi sürecidir. Bu analiz, yazılımın daha güvenli, uyumlu ve sürdürülebilir olmasını sağlamaya yardımcı olur. Ayrıca, kullanılan bileşenlerin güncel olup olmadığını ve bilinen güvenlik açıklarına sahip olup olmadığını belirleyerek, yazılımın genel güvenlik duruşunu iyileştirmeye odaklanır.</a:t>
            </a:r>
            <a:endParaRPr/>
          </a:p>
        </p:txBody>
      </p:sp>
      <p:pic>
        <p:nvPicPr>
          <p:cNvPr id="442" name="Google Shape;442;p55" descr="Screen-Shot-2023-01-03-at-11-55-39-AM-png"/>
          <p:cNvPicPr preferRelativeResize="0"/>
          <p:nvPr/>
        </p:nvPicPr>
        <p:blipFill rotWithShape="1">
          <a:blip r:embed="rId3">
            <a:alphaModFix/>
          </a:blip>
          <a:srcRect/>
          <a:stretch/>
        </p:blipFill>
        <p:spPr>
          <a:xfrm>
            <a:off x="375285" y="1397000"/>
            <a:ext cx="2598420" cy="273431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5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0"/>
                                        </p:tgtEl>
                                        <p:attrNameLst>
                                          <p:attrName>style.visibility</p:attrName>
                                        </p:attrNameLst>
                                      </p:cBhvr>
                                      <p:to>
                                        <p:strVal val="visible"/>
                                      </p:to>
                                    </p:set>
                                    <p:animEffect transition="in" filter="fade">
                                      <p:cBhvr>
                                        <p:cTn id="11" dur="5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6"/>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48" name="Google Shape;448;p56"/>
          <p:cNvSpPr txBox="1"/>
          <p:nvPr/>
        </p:nvSpPr>
        <p:spPr>
          <a:xfrm>
            <a:off x="3686392" y="1232413"/>
            <a:ext cx="5080000" cy="28613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Kapsamlı Güvenlik Analizi:</a:t>
            </a:r>
            <a:endParaRPr/>
          </a:p>
          <a:p>
            <a:pPr marL="285750" marR="0" lvl="0" indent="-285750" algn="l" rtl="0">
              <a:lnSpc>
                <a:spcPct val="100000"/>
              </a:lnSpc>
              <a:spcBef>
                <a:spcPts val="0"/>
              </a:spcBef>
              <a:spcAft>
                <a:spcPts val="0"/>
              </a:spcAft>
              <a:buClr>
                <a:srgbClr val="111111"/>
              </a:buClr>
              <a:buSzPts val="1800"/>
              <a:buFont typeface="Arial"/>
              <a:buChar char="•"/>
            </a:pPr>
            <a:r>
              <a:rPr lang="en-US" sz="1800" b="0" i="0" u="none">
                <a:solidFill>
                  <a:srgbClr val="111111"/>
                </a:solidFill>
                <a:latin typeface="Quattrocento Sans"/>
                <a:ea typeface="Quattrocento Sans"/>
                <a:cs typeface="Quattrocento Sans"/>
                <a:sym typeface="Quattrocento Sans"/>
              </a:rPr>
              <a:t>SCA, üçüncü taraf bileşenlerdeki güvenlik açıklarını tanımlar.</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rgbClr val="111111"/>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rgbClr val="111111"/>
              </a:buClr>
              <a:buSzPts val="1800"/>
              <a:buFont typeface="Arial"/>
              <a:buChar char="•"/>
            </a:pPr>
            <a:r>
              <a:rPr lang="en-US" sz="1800" b="0" i="0" u="none">
                <a:solidFill>
                  <a:srgbClr val="111111"/>
                </a:solidFill>
                <a:latin typeface="Quattrocento Sans"/>
                <a:ea typeface="Quattrocento Sans"/>
                <a:cs typeface="Quattrocento Sans"/>
                <a:sym typeface="Quattrocento Sans"/>
              </a:rPr>
              <a:t>SAST, kod analizi yoluyla kaynak koddaki güvenlik açıklarını ortaya çıkarır.</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rgbClr val="111111"/>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rgbClr val="111111"/>
              </a:buClr>
              <a:buSzPts val="1800"/>
              <a:buFont typeface="Arial"/>
              <a:buChar char="•"/>
            </a:pPr>
            <a:r>
              <a:rPr lang="en-US" sz="1800" b="0" i="0" u="none">
                <a:solidFill>
                  <a:srgbClr val="111111"/>
                </a:solidFill>
                <a:latin typeface="Quattrocento Sans"/>
                <a:ea typeface="Quattrocento Sans"/>
                <a:cs typeface="Quattrocento Sans"/>
                <a:sym typeface="Quattrocento Sans"/>
              </a:rPr>
              <a:t>Birlikte kullanıldıklarında, hem dış bağımlılıkların hem de orijinal kodun güvenlik yönlerinin kapsamlı bir analizini sağlarlar.</a:t>
            </a:r>
            <a:endParaRPr/>
          </a:p>
        </p:txBody>
      </p:sp>
      <p:pic>
        <p:nvPicPr>
          <p:cNvPr id="449" name="Google Shape;449;p56" descr="CS669-KI-SASTandSCAWorkBestWhenCoupledTogether_LB_600x314"/>
          <p:cNvPicPr preferRelativeResize="0"/>
          <p:nvPr/>
        </p:nvPicPr>
        <p:blipFill rotWithShape="1">
          <a:blip r:embed="rId3">
            <a:alphaModFix/>
          </a:blip>
          <a:srcRect/>
          <a:stretch/>
        </p:blipFill>
        <p:spPr>
          <a:xfrm>
            <a:off x="373771" y="1848823"/>
            <a:ext cx="3040380" cy="2012607"/>
          </a:xfrm>
          <a:prstGeom prst="rect">
            <a:avLst/>
          </a:prstGeom>
          <a:noFill/>
          <a:ln>
            <a:noFill/>
          </a:ln>
        </p:spPr>
      </p:pic>
      <p:sp>
        <p:nvSpPr>
          <p:cNvPr id="450" name="Google Shape;450;p56"/>
          <p:cNvSpPr/>
          <p:nvPr/>
        </p:nvSpPr>
        <p:spPr>
          <a:xfrm>
            <a:off x="996950" y="235902"/>
            <a:ext cx="6111240" cy="912495"/>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strike="noStrike" cap="small">
                <a:solidFill>
                  <a:srgbClr val="FF9900"/>
                </a:solidFill>
                <a:latin typeface="Arial"/>
                <a:ea typeface="Arial"/>
                <a:cs typeface="Arial"/>
                <a:sym typeface="Arial"/>
              </a:rPr>
              <a:t>SAST ve SCA’yı SDLC de birlikte kullanmanın önemi</a:t>
            </a:r>
            <a:r>
              <a:rPr lang="en-US" sz="2800" b="1" i="0" u="none" strike="noStrike" cap="small">
                <a:solidFill>
                  <a:schemeClr val="lt1"/>
                </a:solidFill>
                <a:latin typeface="Arimo"/>
                <a:ea typeface="Arimo"/>
                <a:cs typeface="Arimo"/>
                <a:sym typeface="Arimo"/>
              </a:rPr>
              <a:t>:</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p:tgtEl>
                                          <p:spTgt spid="44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0"/>
                                        </p:tgtEl>
                                        <p:attrNameLst>
                                          <p:attrName>style.visibility</p:attrName>
                                        </p:attrNameLst>
                                      </p:cBhvr>
                                      <p:to>
                                        <p:strVal val="visible"/>
                                      </p:to>
                                    </p:set>
                                    <p:animEffect transition="in" filter="fade">
                                      <p:cBhvr>
                                        <p:cTn id="11"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7"/>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56" name="Google Shape;456;p57"/>
          <p:cNvSpPr/>
          <p:nvPr/>
        </p:nvSpPr>
        <p:spPr>
          <a:xfrm>
            <a:off x="996950" y="235902"/>
            <a:ext cx="6111240" cy="912495"/>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strike="noStrike" cap="small">
                <a:solidFill>
                  <a:srgbClr val="FF9900"/>
                </a:solidFill>
                <a:latin typeface="Arial"/>
                <a:ea typeface="Arial"/>
                <a:cs typeface="Arial"/>
                <a:sym typeface="Arial"/>
              </a:rPr>
              <a:t>SAST ve SCA’yı SDLC de birlikte kullanmanın önemi</a:t>
            </a:r>
            <a:r>
              <a:rPr lang="en-US" sz="2800" b="1" i="0" u="none" strike="noStrike" cap="small">
                <a:solidFill>
                  <a:schemeClr val="lt1"/>
                </a:solidFill>
                <a:latin typeface="Arimo"/>
                <a:ea typeface="Arimo"/>
                <a:cs typeface="Arimo"/>
                <a:sym typeface="Arimo"/>
              </a:rPr>
              <a:t>:</a:t>
            </a:r>
            <a:endParaRPr/>
          </a:p>
        </p:txBody>
      </p:sp>
      <p:sp>
        <p:nvSpPr>
          <p:cNvPr id="457" name="Google Shape;457;p57"/>
          <p:cNvSpPr txBox="1"/>
          <p:nvPr/>
        </p:nvSpPr>
        <p:spPr>
          <a:xfrm>
            <a:off x="3687128" y="1212389"/>
            <a:ext cx="5080000" cy="31381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Gelişmiş Tehdit Algılama:</a:t>
            </a:r>
            <a:endParaRPr/>
          </a:p>
          <a:p>
            <a:pPr marL="0" marR="0" lvl="0" indent="0" algn="l" rtl="0">
              <a:lnSpc>
                <a:spcPct val="100000"/>
              </a:lnSpc>
              <a:spcBef>
                <a:spcPts val="0"/>
              </a:spcBef>
              <a:spcAft>
                <a:spcPts val="0"/>
              </a:spcAft>
              <a:buClr>
                <a:schemeClr val="dk1"/>
              </a:buClr>
              <a:buSzPts val="1800"/>
              <a:buFont typeface="Arial"/>
              <a:buNone/>
            </a:pPr>
            <a:endParaRPr sz="1800" b="1" i="0" u="none">
              <a:solidFill>
                <a:srgbClr val="111111"/>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rgbClr val="111111"/>
              </a:buClr>
              <a:buSzPts val="1800"/>
              <a:buFont typeface="Arial"/>
              <a:buChar char="•"/>
            </a:pPr>
            <a:r>
              <a:rPr lang="en-US" sz="1800" b="0" i="0" u="none">
                <a:solidFill>
                  <a:srgbClr val="111111"/>
                </a:solidFill>
                <a:latin typeface="Quattrocento Sans"/>
                <a:ea typeface="Quattrocento Sans"/>
                <a:cs typeface="Quattrocento Sans"/>
                <a:sym typeface="Quattrocento Sans"/>
              </a:rPr>
              <a:t>SCA, bilinen üçüncü taraf bileşenlerdeki güvenlik tehditlerini tanımlar.</a:t>
            </a:r>
            <a:endParaRPr/>
          </a:p>
          <a:p>
            <a:pPr marL="285750" marR="0" lvl="0" indent="-171450" algn="l" rtl="0">
              <a:lnSpc>
                <a:spcPct val="100000"/>
              </a:lnSpc>
              <a:spcBef>
                <a:spcPts val="0"/>
              </a:spcBef>
              <a:spcAft>
                <a:spcPts val="0"/>
              </a:spcAft>
              <a:buClr>
                <a:schemeClr val="dk1"/>
              </a:buClr>
              <a:buSzPts val="1800"/>
              <a:buFont typeface="Arial"/>
              <a:buNone/>
            </a:pPr>
            <a:endParaRPr sz="1800" b="0" i="0" u="none">
              <a:solidFill>
                <a:srgbClr val="111111"/>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rgbClr val="111111"/>
              </a:buClr>
              <a:buSzPts val="1800"/>
              <a:buFont typeface="Arial"/>
              <a:buChar char="•"/>
            </a:pPr>
            <a:r>
              <a:rPr lang="en-US" sz="1800" b="0" i="0" u="none">
                <a:solidFill>
                  <a:srgbClr val="111111"/>
                </a:solidFill>
                <a:latin typeface="Quattrocento Sans"/>
                <a:ea typeface="Quattrocento Sans"/>
                <a:cs typeface="Quattrocento Sans"/>
                <a:sym typeface="Quattrocento Sans"/>
              </a:rPr>
              <a:t>SAST, kaynak kodu düzeyinde bilinmeyen güvenlik açıklarını tespit eder.</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rgbClr val="111111"/>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rgbClr val="111111"/>
              </a:buClr>
              <a:buSzPts val="1800"/>
              <a:buFont typeface="Arial"/>
              <a:buChar char="•"/>
            </a:pPr>
            <a:r>
              <a:rPr lang="en-US" sz="1800" b="0" i="0" u="none">
                <a:solidFill>
                  <a:srgbClr val="111111"/>
                </a:solidFill>
                <a:latin typeface="Quattrocento Sans"/>
                <a:ea typeface="Quattrocento Sans"/>
                <a:cs typeface="Quattrocento Sans"/>
                <a:sym typeface="Quattrocento Sans"/>
              </a:rPr>
              <a:t>Birlikte kullanıldıklarında, hem bilinen hem de bilinmeyen güvenlik tehditlerine karşı daha geniş bir kapsam sağlarlar.</a:t>
            </a:r>
            <a:endParaRPr/>
          </a:p>
        </p:txBody>
      </p:sp>
      <p:pic>
        <p:nvPicPr>
          <p:cNvPr id="458" name="Google Shape;458;p57" descr="CS669-KI-SASTandSCAWorkBestWhenCoupledTogether_LB_600x314"/>
          <p:cNvPicPr preferRelativeResize="0"/>
          <p:nvPr/>
        </p:nvPicPr>
        <p:blipFill rotWithShape="1">
          <a:blip r:embed="rId3">
            <a:alphaModFix/>
          </a:blip>
          <a:srcRect/>
          <a:stretch/>
        </p:blipFill>
        <p:spPr>
          <a:xfrm>
            <a:off x="373771" y="1848823"/>
            <a:ext cx="3040380" cy="2012607"/>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55"/>
                                        </p:tgtEl>
                                        <p:attrNameLst>
                                          <p:attrName>style.visibility</p:attrName>
                                        </p:attrNameLst>
                                      </p:cBhvr>
                                      <p:to>
                                        <p:strVal val="visible"/>
                                      </p:to>
                                    </p:set>
                                    <p:anim calcmode="lin" valueType="num">
                                      <p:cBhvr additive="base">
                                        <p:cTn id="7" dur="500"/>
                                        <p:tgtEl>
                                          <p:spTgt spid="45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6"/>
                                        </p:tgtEl>
                                        <p:attrNameLst>
                                          <p:attrName>style.visibility</p:attrName>
                                        </p:attrNameLst>
                                      </p:cBhvr>
                                      <p:to>
                                        <p:strVal val="visible"/>
                                      </p:to>
                                    </p:set>
                                    <p:animEffect transition="in" filter="fade">
                                      <p:cBhvr>
                                        <p:cTn id="11"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8"/>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64" name="Google Shape;464;p58"/>
          <p:cNvSpPr txBox="1"/>
          <p:nvPr/>
        </p:nvSpPr>
        <p:spPr>
          <a:xfrm>
            <a:off x="3666370" y="1008863"/>
            <a:ext cx="5080000" cy="3692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İyileştirme ve Uygulama Hızı:</a:t>
            </a:r>
            <a:endParaRPr/>
          </a:p>
          <a:p>
            <a:pPr marL="0" marR="0" lvl="0" indent="0" algn="l" rtl="0">
              <a:lnSpc>
                <a:spcPct val="100000"/>
              </a:lnSpc>
              <a:spcBef>
                <a:spcPts val="0"/>
              </a:spcBef>
              <a:spcAft>
                <a:spcPts val="0"/>
              </a:spcAft>
              <a:buClr>
                <a:schemeClr val="dk1"/>
              </a:buClr>
              <a:buSzPts val="1800"/>
              <a:buFont typeface="Arial"/>
              <a:buNone/>
            </a:pPr>
            <a:endParaRPr sz="1800" b="1" i="0" u="none">
              <a:solidFill>
                <a:srgbClr val="111111"/>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rgbClr val="111111"/>
              </a:buClr>
              <a:buSzPts val="1800"/>
              <a:buFont typeface="Arial"/>
              <a:buChar char="•"/>
            </a:pPr>
            <a:r>
              <a:rPr lang="en-US" sz="1800" b="0" i="0" u="none">
                <a:solidFill>
                  <a:srgbClr val="111111"/>
                </a:solidFill>
                <a:latin typeface="Quattrocento Sans"/>
                <a:ea typeface="Quattrocento Sans"/>
                <a:cs typeface="Quattrocento Sans"/>
                <a:sym typeface="Quattrocento Sans"/>
              </a:rPr>
              <a:t>SCA, güvenlik açıkları tespit edilen kütüphanelerin hızlı bir şekilde güncellenmesini kolaylaştırır.</a:t>
            </a:r>
            <a:endParaRPr/>
          </a:p>
          <a:p>
            <a:pPr marL="285750" marR="0" lvl="0" indent="-171450" algn="l" rtl="0">
              <a:lnSpc>
                <a:spcPct val="100000"/>
              </a:lnSpc>
              <a:spcBef>
                <a:spcPts val="0"/>
              </a:spcBef>
              <a:spcAft>
                <a:spcPts val="0"/>
              </a:spcAft>
              <a:buClr>
                <a:schemeClr val="dk1"/>
              </a:buClr>
              <a:buSzPts val="1800"/>
              <a:buFont typeface="Arial"/>
              <a:buNone/>
            </a:pPr>
            <a:endParaRPr sz="1800" b="0" i="0" u="none">
              <a:solidFill>
                <a:srgbClr val="111111"/>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rgbClr val="111111"/>
              </a:buClr>
              <a:buSzPts val="1800"/>
              <a:buFont typeface="Arial"/>
              <a:buChar char="•"/>
            </a:pPr>
            <a:r>
              <a:rPr lang="en-US" sz="1800" b="0" i="0" u="none">
                <a:solidFill>
                  <a:srgbClr val="111111"/>
                </a:solidFill>
                <a:latin typeface="Quattrocento Sans"/>
                <a:ea typeface="Quattrocento Sans"/>
                <a:cs typeface="Quattrocento Sans"/>
                <a:sym typeface="Quattrocento Sans"/>
              </a:rPr>
              <a:t>Kaynak kodu düzeyinde hataları tespit eden SAST, geliştiricilere erken uyarılar sağlar.</a:t>
            </a:r>
            <a:endParaRPr/>
          </a:p>
          <a:p>
            <a:pPr marL="285750" marR="0" lvl="0" indent="-171450" algn="l" rtl="0">
              <a:lnSpc>
                <a:spcPct val="100000"/>
              </a:lnSpc>
              <a:spcBef>
                <a:spcPts val="0"/>
              </a:spcBef>
              <a:spcAft>
                <a:spcPts val="0"/>
              </a:spcAft>
              <a:buClr>
                <a:schemeClr val="dk1"/>
              </a:buClr>
              <a:buSzPts val="1800"/>
              <a:buFont typeface="Arial"/>
              <a:buNone/>
            </a:pPr>
            <a:endParaRPr sz="1800" b="0" i="0" u="none">
              <a:solidFill>
                <a:srgbClr val="111111"/>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rgbClr val="111111"/>
              </a:buClr>
              <a:buSzPts val="1800"/>
              <a:buFont typeface="Arial"/>
              <a:buChar char="•"/>
            </a:pPr>
            <a:r>
              <a:rPr lang="en-US" sz="1800" b="0" i="0" u="none">
                <a:solidFill>
                  <a:srgbClr val="111111"/>
                </a:solidFill>
                <a:latin typeface="Quattrocento Sans"/>
                <a:ea typeface="Quattrocento Sans"/>
                <a:cs typeface="Quattrocento Sans"/>
                <a:sym typeface="Quattrocento Sans"/>
              </a:rPr>
              <a:t>Bu iki yöntem birlikte kullanıldığında, hataların erken tespit edilmesini ve düzeltilmesini sağlayarak daha hızlı ve daha etkili bir güvenlik yanıtı sağlar.</a:t>
            </a:r>
            <a:endParaRPr/>
          </a:p>
        </p:txBody>
      </p:sp>
      <p:sp>
        <p:nvSpPr>
          <p:cNvPr id="465" name="Google Shape;465;p58"/>
          <p:cNvSpPr/>
          <p:nvPr/>
        </p:nvSpPr>
        <p:spPr>
          <a:xfrm>
            <a:off x="996950" y="235902"/>
            <a:ext cx="6111240" cy="912495"/>
          </a:xfrm>
          <a:prstGeom prst="rect">
            <a:avLst/>
          </a:prstGeom>
          <a:noFill/>
          <a:ln>
            <a:noFill/>
          </a:ln>
        </p:spPr>
        <p:txBody>
          <a:bodyPr spcFirstLastPara="1" wrap="square" lIns="56625" tIns="25475" rIns="56625" bIns="25475" anchor="t" anchorCtr="0">
            <a:noAutofit/>
          </a:bodyPr>
          <a:lstStyle/>
          <a:p>
            <a:pPr marL="0" marR="0" lvl="0" indent="0" algn="l" rtl="0">
              <a:lnSpc>
                <a:spcPct val="100000"/>
              </a:lnSpc>
              <a:spcBef>
                <a:spcPts val="0"/>
              </a:spcBef>
              <a:spcAft>
                <a:spcPts val="0"/>
              </a:spcAft>
              <a:buClr>
                <a:srgbClr val="FF9900"/>
              </a:buClr>
              <a:buSzPts val="2800"/>
              <a:buFont typeface="Arial"/>
              <a:buNone/>
            </a:pPr>
            <a:r>
              <a:rPr lang="en-US" sz="2800" b="1" i="0" u="none" strike="noStrike" cap="small">
                <a:solidFill>
                  <a:srgbClr val="FF9900"/>
                </a:solidFill>
                <a:latin typeface="Arial"/>
                <a:ea typeface="Arial"/>
                <a:cs typeface="Arial"/>
                <a:sym typeface="Arial"/>
              </a:rPr>
              <a:t>SAST ve SCA’yı SDLC de birlikte kullanmanın önemi</a:t>
            </a:r>
            <a:r>
              <a:rPr lang="en-US" sz="2800" b="1" i="0" u="none" strike="noStrike" cap="small">
                <a:solidFill>
                  <a:schemeClr val="lt1"/>
                </a:solidFill>
                <a:latin typeface="Arimo"/>
                <a:ea typeface="Arimo"/>
                <a:cs typeface="Arimo"/>
                <a:sym typeface="Arimo"/>
              </a:rPr>
              <a:t>:</a:t>
            </a:r>
            <a:endParaRPr/>
          </a:p>
        </p:txBody>
      </p:sp>
      <p:pic>
        <p:nvPicPr>
          <p:cNvPr id="466" name="Google Shape;466;p58" descr="CS669-KI-SASTandSCAWorkBestWhenCoupledTogether_LB_600x314"/>
          <p:cNvPicPr preferRelativeResize="0"/>
          <p:nvPr/>
        </p:nvPicPr>
        <p:blipFill rotWithShape="1">
          <a:blip r:embed="rId3">
            <a:alphaModFix/>
          </a:blip>
          <a:srcRect/>
          <a:stretch/>
        </p:blipFill>
        <p:spPr>
          <a:xfrm>
            <a:off x="373771" y="1848823"/>
            <a:ext cx="3040380" cy="2012607"/>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500"/>
                                        <p:tgtEl>
                                          <p:spTgt spid="46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5"/>
                                        </p:tgtEl>
                                        <p:attrNameLst>
                                          <p:attrName>style.visibility</p:attrName>
                                        </p:attrNameLst>
                                      </p:cBhvr>
                                      <p:to>
                                        <p:strVal val="visible"/>
                                      </p:to>
                                    </p:set>
                                    <p:animEffect transition="in" filter="fade">
                                      <p:cBhvr>
                                        <p:cTn id="11" dur="5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Shape 470"/>
        <p:cNvGrpSpPr/>
        <p:nvPr/>
      </p:nvGrpSpPr>
      <p:grpSpPr>
        <a:xfrm>
          <a:off x="0" y="0"/>
          <a:ext cx="0" cy="0"/>
          <a:chOff x="0" y="0"/>
          <a:chExt cx="0" cy="0"/>
        </a:xfrm>
      </p:grpSpPr>
      <p:sp>
        <p:nvSpPr>
          <p:cNvPr id="471" name="Google Shape;471;p59"/>
          <p:cNvSpPr txBox="1"/>
          <p:nvPr/>
        </p:nvSpPr>
        <p:spPr>
          <a:xfrm>
            <a:off x="1847846" y="939873"/>
            <a:ext cx="5407732" cy="243289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5000"/>
              <a:buFont typeface="Arimo"/>
              <a:buNone/>
            </a:pPr>
            <a:r>
              <a:rPr lang="en-US" sz="5000" b="1" i="0" u="none">
                <a:solidFill>
                  <a:schemeClr val="lt1"/>
                </a:solidFill>
                <a:latin typeface="Arimo"/>
                <a:ea typeface="Arimo"/>
                <a:cs typeface="Arimo"/>
                <a:sym typeface="Arimo"/>
              </a:rPr>
              <a:t>SAST</a:t>
            </a:r>
            <a:endParaRPr sz="5000" b="1" i="0" u="none">
              <a:solidFill>
                <a:schemeClr val="lt1"/>
              </a:solidFill>
              <a:latin typeface="Arimo"/>
              <a:ea typeface="Arimo"/>
              <a:cs typeface="Arimo"/>
              <a:sym typeface="Arimo"/>
            </a:endParaRPr>
          </a:p>
          <a:p>
            <a:pPr marL="0" marR="0" lvl="0" indent="0" algn="l" rtl="0">
              <a:lnSpc>
                <a:spcPct val="100000"/>
              </a:lnSpc>
              <a:spcBef>
                <a:spcPts val="0"/>
              </a:spcBef>
              <a:spcAft>
                <a:spcPts val="0"/>
              </a:spcAft>
              <a:buClr>
                <a:srgbClr val="FF9900"/>
              </a:buClr>
              <a:buSzPts val="5000"/>
              <a:buFont typeface="Arimo"/>
              <a:buNone/>
            </a:pPr>
            <a:r>
              <a:rPr lang="en-US" sz="5000" b="1" i="0" u="none">
                <a:solidFill>
                  <a:srgbClr val="FF9900"/>
                </a:solidFill>
                <a:latin typeface="Arimo"/>
                <a:ea typeface="Arimo"/>
                <a:cs typeface="Arimo"/>
                <a:sym typeface="Arimo"/>
              </a:rPr>
              <a:t>AVANTAJ </a:t>
            </a:r>
            <a:endParaRPr/>
          </a:p>
          <a:p>
            <a:pPr marL="0" marR="0" lvl="0" indent="0" algn="l" rtl="0">
              <a:lnSpc>
                <a:spcPct val="100000"/>
              </a:lnSpc>
              <a:spcBef>
                <a:spcPts val="0"/>
              </a:spcBef>
              <a:spcAft>
                <a:spcPts val="0"/>
              </a:spcAft>
              <a:buClr>
                <a:srgbClr val="FF9900"/>
              </a:buClr>
              <a:buSzPts val="5000"/>
              <a:buFont typeface="Arimo"/>
              <a:buNone/>
            </a:pPr>
            <a:r>
              <a:rPr lang="en-US" sz="5000" b="1" i="0" u="none">
                <a:solidFill>
                  <a:srgbClr val="FF9900"/>
                </a:solidFill>
                <a:latin typeface="Arimo"/>
                <a:ea typeface="Arimo"/>
                <a:cs typeface="Arimo"/>
                <a:sym typeface="Arimo"/>
              </a:rPr>
              <a:t>&amp; DEZAVANTAZ</a:t>
            </a:r>
            <a:endParaRPr/>
          </a:p>
        </p:txBody>
      </p:sp>
      <p:sp>
        <p:nvSpPr>
          <p:cNvPr id="472" name="Google Shape;472;p59"/>
          <p:cNvSpPr txBox="1"/>
          <p:nvPr/>
        </p:nvSpPr>
        <p:spPr>
          <a:xfrm>
            <a:off x="965200" y="3824206"/>
            <a:ext cx="7204075" cy="59880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chemeClr val="lt1"/>
              </a:buClr>
              <a:buSzPts val="1100"/>
              <a:buFont typeface="Arimo"/>
              <a:buNone/>
            </a:pPr>
            <a:r>
              <a:rPr lang="en-US" sz="1100" b="0" i="0" u="none">
                <a:solidFill>
                  <a:schemeClr val="lt1"/>
                </a:solidFill>
                <a:latin typeface="Arimo"/>
                <a:ea typeface="Arimo"/>
                <a:cs typeface="Arimo"/>
                <a:sym typeface="Arimo"/>
              </a:rPr>
              <a:t>SAST'in sağladığı faydalar (erken tespit, maliyet tasarrufu vb.). Olası dezavantajlar ve sınırlamalar (yanlış pozitifler, performans etkisi vb.).</a:t>
            </a:r>
            <a:endParaRPr/>
          </a:p>
        </p:txBody>
      </p:sp>
      <p:sp>
        <p:nvSpPr>
          <p:cNvPr id="473" name="Google Shape;473;p59"/>
          <p:cNvSpPr/>
          <p:nvPr/>
        </p:nvSpPr>
        <p:spPr>
          <a:xfrm rot="8100000">
            <a:off x="1235541" y="1197524"/>
            <a:ext cx="528638" cy="455613"/>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74" name="Google Shape;474;p59"/>
          <p:cNvSpPr/>
          <p:nvPr/>
        </p:nvSpPr>
        <p:spPr>
          <a:xfrm rot="1740000">
            <a:off x="822217" y="2558275"/>
            <a:ext cx="411163" cy="354013"/>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75" name="Google Shape;475;p59"/>
          <p:cNvSpPr/>
          <p:nvPr/>
        </p:nvSpPr>
        <p:spPr>
          <a:xfrm rot="-10020000">
            <a:off x="7633973" y="1853828"/>
            <a:ext cx="528638" cy="454025"/>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76" name="Google Shape;476;p59"/>
          <p:cNvSpPr/>
          <p:nvPr/>
        </p:nvSpPr>
        <p:spPr>
          <a:xfrm rot="6360000">
            <a:off x="7384099" y="2603474"/>
            <a:ext cx="411163" cy="35242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500"/>
                                        <p:tgtEl>
                                          <p:spTgt spid="4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2"/>
                                        </p:tgtEl>
                                        <p:attrNameLst>
                                          <p:attrName>style.visibility</p:attrName>
                                        </p:attrNameLst>
                                      </p:cBhvr>
                                      <p:to>
                                        <p:strVal val="visible"/>
                                      </p:to>
                                    </p:set>
                                    <p:animEffect transition="in" filter="fade">
                                      <p:cBhvr>
                                        <p:cTn id="11" dur="500"/>
                                        <p:tgtEl>
                                          <p:spTgt spid="4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3"/>
                                        </p:tgtEl>
                                        <p:attrNameLst>
                                          <p:attrName>style.visibility</p:attrName>
                                        </p:attrNameLst>
                                      </p:cBhvr>
                                      <p:to>
                                        <p:strVal val="visible"/>
                                      </p:to>
                                    </p:set>
                                    <p:animEffect transition="in" filter="fade">
                                      <p:cBhvr>
                                        <p:cTn id="15" dur="500"/>
                                        <p:tgtEl>
                                          <p:spTgt spid="47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5"/>
                                        </p:tgtEl>
                                        <p:attrNameLst>
                                          <p:attrName>style.visibility</p:attrName>
                                        </p:attrNameLst>
                                      </p:cBhvr>
                                      <p:to>
                                        <p:strVal val="visible"/>
                                      </p:to>
                                    </p:set>
                                    <p:animEffect transition="in" filter="fade">
                                      <p:cBhvr>
                                        <p:cTn id="19" dur="500"/>
                                        <p:tgtEl>
                                          <p:spTgt spid="47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74"/>
                                        </p:tgtEl>
                                        <p:attrNameLst>
                                          <p:attrName>style.visibility</p:attrName>
                                        </p:attrNameLst>
                                      </p:cBhvr>
                                      <p:to>
                                        <p:strVal val="visible"/>
                                      </p:to>
                                    </p:set>
                                    <p:animEffect transition="in" filter="fade">
                                      <p:cBhvr>
                                        <p:cTn id="23" dur="500"/>
                                        <p:tgtEl>
                                          <p:spTgt spid="47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76"/>
                                        </p:tgtEl>
                                        <p:attrNameLst>
                                          <p:attrName>style.visibility</p:attrName>
                                        </p:attrNameLst>
                                      </p:cBhvr>
                                      <p:to>
                                        <p:strVal val="visible"/>
                                      </p:to>
                                    </p:set>
                                    <p:animEffect transition="in" filter="fade">
                                      <p:cBhvr>
                                        <p:cTn id="27" dur="5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0"/>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82" name="Google Shape;482;p60"/>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AVANTAJALARI</a:t>
            </a:r>
            <a:r>
              <a:rPr lang="en-US" sz="2800" b="1" i="0" u="none" strike="noStrike" cap="small">
                <a:solidFill>
                  <a:schemeClr val="lt1"/>
                </a:solidFill>
                <a:latin typeface="Arimo"/>
                <a:ea typeface="Arimo"/>
                <a:cs typeface="Arimo"/>
                <a:sym typeface="Arimo"/>
              </a:rPr>
              <a:t>:</a:t>
            </a:r>
            <a:endParaRPr/>
          </a:p>
        </p:txBody>
      </p:sp>
      <p:sp>
        <p:nvSpPr>
          <p:cNvPr id="483" name="Google Shape;483;p60"/>
          <p:cNvSpPr txBox="1"/>
          <p:nvPr/>
        </p:nvSpPr>
        <p:spPr>
          <a:xfrm>
            <a:off x="1727517" y="1417588"/>
            <a:ext cx="56889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1. Daha Hızlı ve Daha Hassas</a:t>
            </a:r>
            <a:endParaRPr sz="1800" b="1" i="0" u="none">
              <a:solidFill>
                <a:srgbClr val="111111"/>
              </a:solidFill>
              <a:latin typeface="Quattrocento Sans"/>
              <a:ea typeface="Quattrocento Sans"/>
              <a:cs typeface="Quattrocento Sans"/>
              <a:sym typeface="Quattrocento Sans"/>
            </a:endParaRPr>
          </a:p>
          <a:p>
            <a:pPr marL="457200" marR="0" lvl="1" indent="457200" algn="l" rtl="0">
              <a:lnSpc>
                <a:spcPct val="100000"/>
              </a:lnSpc>
              <a:spcBef>
                <a:spcPts val="0"/>
              </a:spcBef>
              <a:spcAft>
                <a:spcPts val="0"/>
              </a:spcAft>
              <a:buClr>
                <a:srgbClr val="111111"/>
              </a:buClr>
              <a:buSzPts val="1800"/>
              <a:buFont typeface="Quattrocento Sans"/>
              <a:buNone/>
            </a:pPr>
            <a:r>
              <a:rPr lang="en-US" sz="1800" b="0" i="0" u="none" strike="noStrike" cap="none">
                <a:solidFill>
                  <a:srgbClr val="111111"/>
                </a:solidFill>
                <a:latin typeface="Quattrocento Sans"/>
                <a:ea typeface="Quattrocento Sans"/>
                <a:cs typeface="Quattrocento Sans"/>
                <a:sym typeface="Quattrocento Sans"/>
              </a:rPr>
              <a:t>SAST araçları, uygulamanızın ve kaynak kodunuzun hızlı ve hassas bir şekilde taranmasını sağlar. Manuel kod incelemelerine göre çok daha hızlıdırlar ve milyonlarca satır kodu kısa sürede analiz edebilirler. </a:t>
            </a:r>
            <a:r>
              <a:rPr lang="en-US" sz="1800">
                <a:solidFill>
                  <a:srgbClr val="111111"/>
                </a:solidFill>
                <a:latin typeface="Quattrocento Sans"/>
                <a:ea typeface="Quattrocento Sans"/>
                <a:cs typeface="Quattrocento Sans"/>
                <a:sym typeface="Quattrocento Sans"/>
              </a:rPr>
              <a:t>Bir banka uygulaması geliştirdiğinizi düşünün. Manuel kod incelemesi ile tüm güvenlik açıklarını tespit etmek haftalar sürebilir.</a:t>
            </a:r>
            <a:endParaRPr/>
          </a:p>
          <a:p>
            <a:pPr marL="457200" marR="0" lvl="1" indent="0" algn="l" rtl="0">
              <a:lnSpc>
                <a:spcPct val="100000"/>
              </a:lnSpc>
              <a:spcBef>
                <a:spcPts val="0"/>
              </a:spcBef>
              <a:spcAft>
                <a:spcPts val="0"/>
              </a:spcAft>
              <a:buClr>
                <a:schemeClr val="dk1"/>
              </a:buClr>
              <a:buSzPts val="1800"/>
              <a:buFont typeface="Arial"/>
              <a:buNone/>
            </a:pPr>
            <a:endParaRPr sz="1800" b="0" i="0" u="none" strike="noStrike" cap="none">
              <a:solidFill>
                <a:srgbClr val="111111"/>
              </a:solidFill>
              <a:latin typeface="Quattrocento Sans"/>
              <a:ea typeface="Quattrocento Sans"/>
              <a:cs typeface="Quattrocento Sans"/>
              <a:sym typeface="Quattrocento San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500"/>
                                        <p:tgtEl>
                                          <p:spTgt spid="48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2"/>
                                        </p:tgtEl>
                                        <p:attrNameLst>
                                          <p:attrName>style.visibility</p:attrName>
                                        </p:attrNameLst>
                                      </p:cBhvr>
                                      <p:to>
                                        <p:strVal val="visible"/>
                                      </p:to>
                                    </p:set>
                                    <p:animEffect transition="in" filter="fade">
                                      <p:cBhvr>
                                        <p:cTn id="11" dur="5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1"/>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89" name="Google Shape;489;p61"/>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AVANTAJALARI</a:t>
            </a:r>
            <a:r>
              <a:rPr lang="en-US" sz="2800" b="1" i="0" u="none" strike="noStrike" cap="small">
                <a:solidFill>
                  <a:schemeClr val="lt1"/>
                </a:solidFill>
                <a:latin typeface="Arimo"/>
                <a:ea typeface="Arimo"/>
                <a:cs typeface="Arimo"/>
                <a:sym typeface="Arimo"/>
              </a:rPr>
              <a:t>:</a:t>
            </a:r>
            <a:endParaRPr/>
          </a:p>
        </p:txBody>
      </p:sp>
      <p:sp>
        <p:nvSpPr>
          <p:cNvPr id="490" name="Google Shape;490;p61"/>
          <p:cNvSpPr txBox="1"/>
          <p:nvPr/>
        </p:nvSpPr>
        <p:spPr>
          <a:xfrm>
            <a:off x="3455035" y="1695774"/>
            <a:ext cx="56889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2. Erken Gelişimsel Güvenlik Sağlar</a:t>
            </a:r>
            <a:endParaRPr sz="1800" b="1" i="0" u="none">
              <a:solidFill>
                <a:srgbClr val="111111"/>
              </a:solidFill>
              <a:latin typeface="Quattrocento Sans"/>
              <a:ea typeface="Quattrocento Sans"/>
              <a:cs typeface="Quattrocento Sans"/>
              <a:sym typeface="Quattrocento Sans"/>
            </a:endParaRPr>
          </a:p>
          <a:p>
            <a:pPr marL="457200" marR="0" lvl="1" indent="457200" algn="l" rtl="0">
              <a:lnSpc>
                <a:spcPct val="100000"/>
              </a:lnSpc>
              <a:spcBef>
                <a:spcPts val="0"/>
              </a:spcBef>
              <a:spcAft>
                <a:spcPts val="0"/>
              </a:spcAft>
              <a:buClr>
                <a:srgbClr val="111111"/>
              </a:buClr>
              <a:buSzPts val="1800"/>
              <a:buFont typeface="Quattrocento Sans"/>
              <a:buNone/>
            </a:pPr>
            <a:r>
              <a:rPr lang="en-US" sz="1800" b="0" i="0" u="none" strike="noStrike" cap="none">
                <a:solidFill>
                  <a:srgbClr val="111111"/>
                </a:solidFill>
                <a:latin typeface="Quattrocento Sans"/>
                <a:ea typeface="Quattrocento Sans"/>
                <a:cs typeface="Quattrocento Sans"/>
                <a:sym typeface="Quattrocento Sans"/>
              </a:rPr>
              <a:t>SAST, uygulama geliştirme sürecinin erken aşamalarında güvenliği sağlamak için idealdir. Kodlama veya tasarım süreci sırasında kaynak kodunuzdaki zayıflıkları belirlemenize yardımcı olur. Erken tespit edilen sorunlar, daha kolay ve daha az maliyetle çözülebilir.</a:t>
            </a:r>
            <a:endParaRPr/>
          </a:p>
        </p:txBody>
      </p:sp>
      <p:pic>
        <p:nvPicPr>
          <p:cNvPr id="491" name="Google Shape;491;p61" descr="siberguv-1024x683-1"/>
          <p:cNvPicPr preferRelativeResize="0"/>
          <p:nvPr/>
        </p:nvPicPr>
        <p:blipFill rotWithShape="1">
          <a:blip r:embed="rId3">
            <a:alphaModFix/>
          </a:blip>
          <a:srcRect/>
          <a:stretch/>
        </p:blipFill>
        <p:spPr>
          <a:xfrm>
            <a:off x="215900" y="1689100"/>
            <a:ext cx="3161030" cy="210883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500"/>
                                        <p:tgtEl>
                                          <p:spTgt spid="488"/>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9"/>
                                        </p:tgtEl>
                                        <p:attrNameLst>
                                          <p:attrName>style.visibility</p:attrName>
                                        </p:attrNameLst>
                                      </p:cBhvr>
                                      <p:to>
                                        <p:strVal val="visible"/>
                                      </p:to>
                                    </p:set>
                                    <p:animEffect transition="in" filter="fade">
                                      <p:cBhvr>
                                        <p:cTn id="11" dur="5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2"/>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497" name="Google Shape;497;p62"/>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AVANTAJALARI</a:t>
            </a:r>
            <a:r>
              <a:rPr lang="en-US" sz="2800" b="1" i="0" u="none" strike="noStrike" cap="small">
                <a:solidFill>
                  <a:schemeClr val="lt1"/>
                </a:solidFill>
                <a:latin typeface="Arimo"/>
                <a:ea typeface="Arimo"/>
                <a:cs typeface="Arimo"/>
                <a:sym typeface="Arimo"/>
              </a:rPr>
              <a:t>:</a:t>
            </a:r>
            <a:endParaRPr/>
          </a:p>
        </p:txBody>
      </p:sp>
      <p:sp>
        <p:nvSpPr>
          <p:cNvPr id="498" name="Google Shape;498;p62"/>
          <p:cNvSpPr txBox="1"/>
          <p:nvPr/>
        </p:nvSpPr>
        <p:spPr>
          <a:xfrm>
            <a:off x="3319298" y="1520468"/>
            <a:ext cx="54843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3. Dahil Edilmesi Basit</a:t>
            </a:r>
            <a:endParaRPr sz="1800" b="1" i="0" u="none">
              <a:solidFill>
                <a:srgbClr val="111111"/>
              </a:solidFill>
              <a:latin typeface="Quattrocento Sans"/>
              <a:ea typeface="Quattrocento Sans"/>
              <a:cs typeface="Quattrocento Sans"/>
              <a:sym typeface="Quattrocento Sans"/>
            </a:endParaRPr>
          </a:p>
          <a:p>
            <a:pPr marL="457200" marR="0" lvl="1" indent="457200" algn="l" rtl="0">
              <a:lnSpc>
                <a:spcPct val="100000"/>
              </a:lnSpc>
              <a:spcBef>
                <a:spcPts val="0"/>
              </a:spcBef>
              <a:spcAft>
                <a:spcPts val="0"/>
              </a:spcAft>
              <a:buClr>
                <a:srgbClr val="111111"/>
              </a:buClr>
              <a:buSzPts val="1800"/>
              <a:buFont typeface="Quattrocento Sans"/>
              <a:buNone/>
            </a:pPr>
            <a:r>
              <a:rPr lang="en-US" sz="1800" b="0" i="0" u="none" strike="noStrike" cap="none">
                <a:solidFill>
                  <a:srgbClr val="111111"/>
                </a:solidFill>
                <a:latin typeface="Quattrocento Sans"/>
                <a:ea typeface="Quattrocento Sans"/>
                <a:cs typeface="Quattrocento Sans"/>
                <a:sym typeface="Quattrocento Sans"/>
              </a:rPr>
              <a:t>SAST araçları, mevcut uygulama geliştirme yaşam döngüsüne kolayca entegre edilebilir.</a:t>
            </a:r>
            <a:r>
              <a:rPr lang="en-US" sz="1800">
                <a:solidFill>
                  <a:srgbClr val="111111"/>
                </a:solidFill>
                <a:latin typeface="Quattrocento Sans"/>
                <a:ea typeface="Quattrocento Sans"/>
                <a:cs typeface="Quattrocento Sans"/>
                <a:sym typeface="Quattrocento Sans"/>
              </a:rPr>
              <a:t> Bir yazılım geliştirme ekibiniz olduğunu düşünün. Ekip, Git gibi bir kaynak kod yönetim sistemi kullanıyor. SAST aracını Git ile entegre ederek, her kod değişikliği yapıldığında otomatik olarak güvenlik taraması yapabilir ve potansiyel sorunları anında tespit edebilirsiniz.</a:t>
            </a:r>
            <a:endParaRPr>
              <a:solidFill>
                <a:schemeClr val="dk1"/>
              </a:solidFill>
            </a:endParaRPr>
          </a:p>
          <a:p>
            <a:pPr marL="457200" marR="0" lvl="1" indent="457200" algn="l" rtl="0">
              <a:lnSpc>
                <a:spcPct val="100000"/>
              </a:lnSpc>
              <a:spcBef>
                <a:spcPts val="0"/>
              </a:spcBef>
              <a:spcAft>
                <a:spcPts val="0"/>
              </a:spcAft>
              <a:buClr>
                <a:srgbClr val="111111"/>
              </a:buClr>
              <a:buSzPts val="1800"/>
              <a:buFont typeface="Quattrocento Sans"/>
              <a:buNone/>
            </a:pPr>
            <a:endParaRPr sz="1800">
              <a:solidFill>
                <a:srgbClr val="111111"/>
              </a:solidFill>
              <a:latin typeface="Quattrocento Sans"/>
              <a:ea typeface="Quattrocento Sans"/>
              <a:cs typeface="Quattrocento Sans"/>
              <a:sym typeface="Quattrocento Sans"/>
            </a:endParaRPr>
          </a:p>
        </p:txBody>
      </p:sp>
      <p:pic>
        <p:nvPicPr>
          <p:cNvPr id="499" name="Google Shape;499;p62" descr="Teknoloji Kullanımı | eTwinning Online Eğitimler"/>
          <p:cNvPicPr preferRelativeResize="0"/>
          <p:nvPr/>
        </p:nvPicPr>
        <p:blipFill rotWithShape="1">
          <a:blip r:embed="rId3">
            <a:alphaModFix/>
          </a:blip>
          <a:srcRect/>
          <a:stretch/>
        </p:blipFill>
        <p:spPr>
          <a:xfrm>
            <a:off x="245898" y="1392515"/>
            <a:ext cx="3073400" cy="228600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500"/>
                                        <p:tgtEl>
                                          <p:spTgt spid="496"/>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7"/>
                                        </p:tgtEl>
                                        <p:attrNameLst>
                                          <p:attrName>style.visibility</p:attrName>
                                        </p:attrNameLst>
                                      </p:cBhvr>
                                      <p:to>
                                        <p:strVal val="visible"/>
                                      </p:to>
                                    </p:set>
                                    <p:animEffect transition="in" filter="fade">
                                      <p:cBhvr>
                                        <p:cTn id="11"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3"/>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05" name="Google Shape;505;p63"/>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AVANTAJALARI</a:t>
            </a:r>
            <a:r>
              <a:rPr lang="en-US" sz="2800" b="1" i="0" u="none" strike="noStrike" cap="small">
                <a:solidFill>
                  <a:schemeClr val="lt1"/>
                </a:solidFill>
                <a:latin typeface="Arimo"/>
                <a:ea typeface="Arimo"/>
                <a:cs typeface="Arimo"/>
                <a:sym typeface="Arimo"/>
              </a:rPr>
              <a:t>:</a:t>
            </a:r>
            <a:endParaRPr/>
          </a:p>
        </p:txBody>
      </p:sp>
      <p:sp>
        <p:nvSpPr>
          <p:cNvPr id="506" name="Google Shape;506;p63"/>
          <p:cNvSpPr txBox="1"/>
          <p:nvPr/>
        </p:nvSpPr>
        <p:spPr>
          <a:xfrm>
            <a:off x="3259228" y="1728153"/>
            <a:ext cx="56889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4. Güvenli Kodlama</a:t>
            </a:r>
            <a:endParaRPr sz="1800" b="1" i="0" u="none">
              <a:solidFill>
                <a:srgbClr val="111111"/>
              </a:solidFill>
              <a:latin typeface="Quattrocento Sans"/>
              <a:ea typeface="Quattrocento Sans"/>
              <a:cs typeface="Quattrocento Sans"/>
              <a:sym typeface="Quattrocento Sans"/>
            </a:endParaRPr>
          </a:p>
          <a:p>
            <a:pPr marL="457200" marR="0" lvl="1" indent="457200" algn="l" rtl="0">
              <a:lnSpc>
                <a:spcPct val="100000"/>
              </a:lnSpc>
              <a:spcBef>
                <a:spcPts val="0"/>
              </a:spcBef>
              <a:spcAft>
                <a:spcPts val="0"/>
              </a:spcAft>
              <a:buClr>
                <a:srgbClr val="111111"/>
              </a:buClr>
              <a:buSzPts val="1800"/>
              <a:buFont typeface="Quattrocento Sans"/>
              <a:buNone/>
            </a:pPr>
            <a:r>
              <a:rPr lang="en-US" sz="1800" b="0" i="0" u="none" strike="noStrike" cap="none">
                <a:solidFill>
                  <a:srgbClr val="111111"/>
                </a:solidFill>
                <a:latin typeface="Quattrocento Sans"/>
                <a:ea typeface="Quattrocento Sans"/>
                <a:cs typeface="Quattrocento Sans"/>
                <a:sym typeface="Quattrocento Sans"/>
              </a:rPr>
              <a:t>SAST araçları, masaüstü bilgisayarlar, mobil cihazlar, gömülü sistemler veya web siteleri için güvenli kod yazmanıza yardımcı olur. Güvenli kodlama uygulamaları oluşturarak, uygulamanızın saldırılara karşı daha dayanıklı olmasını sağlar.</a:t>
            </a:r>
            <a:endParaRPr/>
          </a:p>
        </p:txBody>
      </p:sp>
      <p:pic>
        <p:nvPicPr>
          <p:cNvPr id="507" name="Google Shape;507;p63" descr="Dinamik Kod Analizi Nedir? - Forcerta"/>
          <p:cNvPicPr preferRelativeResize="0"/>
          <p:nvPr/>
        </p:nvPicPr>
        <p:blipFill rotWithShape="1">
          <a:blip r:embed="rId3">
            <a:alphaModFix/>
          </a:blip>
          <a:srcRect/>
          <a:stretch/>
        </p:blipFill>
        <p:spPr>
          <a:xfrm>
            <a:off x="158750" y="1202267"/>
            <a:ext cx="2946400" cy="294640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04"/>
                                        </p:tgtEl>
                                        <p:attrNameLst>
                                          <p:attrName>style.visibility</p:attrName>
                                        </p:attrNameLst>
                                      </p:cBhvr>
                                      <p:to>
                                        <p:strVal val="visible"/>
                                      </p:to>
                                    </p:set>
                                    <p:anim calcmode="lin" valueType="num">
                                      <p:cBhvr additive="base">
                                        <p:cTn id="7" dur="500"/>
                                        <p:tgtEl>
                                          <p:spTgt spid="504"/>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5"/>
                                        </p:tgtEl>
                                        <p:attrNameLst>
                                          <p:attrName>style.visibility</p:attrName>
                                        </p:attrNameLst>
                                      </p:cBhvr>
                                      <p:to>
                                        <p:strVal val="visible"/>
                                      </p:to>
                                    </p:set>
                                    <p:animEffect transition="in" filter="fade">
                                      <p:cBhvr>
                                        <p:cTn id="11" dur="5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8"/>
          <p:cNvPicPr preferRelativeResize="0"/>
          <p:nvPr/>
        </p:nvPicPr>
        <p:blipFill rotWithShape="1">
          <a:blip r:embed="rId3">
            <a:alphaModFix/>
          </a:blip>
          <a:srcRect l="2028"/>
          <a:stretch/>
        </p:blipFill>
        <p:spPr>
          <a:xfrm>
            <a:off x="0" y="1395325"/>
            <a:ext cx="4193751" cy="2247300"/>
          </a:xfrm>
          <a:prstGeom prst="rect">
            <a:avLst/>
          </a:prstGeom>
          <a:noFill/>
          <a:ln>
            <a:noFill/>
          </a:ln>
        </p:spPr>
      </p:pic>
      <p:sp>
        <p:nvSpPr>
          <p:cNvPr id="201" name="Google Shape;201;p28"/>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02" name="Google Shape;202;p28"/>
          <p:cNvSpPr/>
          <p:nvPr/>
        </p:nvSpPr>
        <p:spPr>
          <a:xfrm>
            <a:off x="1631950" y="276225"/>
            <a:ext cx="5470525" cy="482347"/>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rgbClr val="FF9900"/>
              </a:buClr>
              <a:buSzPts val="2800"/>
              <a:buFont typeface="Arial"/>
              <a:buNone/>
            </a:pPr>
            <a:r>
              <a:rPr lang="en-US" sz="2800" b="1" i="0" u="none">
                <a:solidFill>
                  <a:srgbClr val="FF9900"/>
                </a:solidFill>
                <a:latin typeface="Arial"/>
                <a:ea typeface="Arial"/>
                <a:cs typeface="Arial"/>
                <a:sym typeface="Arial"/>
              </a:rPr>
              <a:t>SAST Nedir?</a:t>
            </a:r>
            <a:endParaRPr sz="2800" b="1" i="0" u="none" strike="noStrike" cap="small">
              <a:solidFill>
                <a:srgbClr val="FF9900"/>
              </a:solidFill>
              <a:latin typeface="Arimo"/>
              <a:ea typeface="Arimo"/>
              <a:cs typeface="Arimo"/>
              <a:sym typeface="Arimo"/>
            </a:endParaRPr>
          </a:p>
        </p:txBody>
      </p:sp>
      <p:sp>
        <p:nvSpPr>
          <p:cNvPr id="203" name="Google Shape;203;p28"/>
          <p:cNvSpPr txBox="1"/>
          <p:nvPr/>
        </p:nvSpPr>
        <p:spPr>
          <a:xfrm>
            <a:off x="3583504" y="1654858"/>
            <a:ext cx="5352900" cy="224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Kavramsal Tanım:</a:t>
            </a:r>
            <a:r>
              <a:rPr lang="en-US" sz="1800" b="0" i="0" u="none">
                <a:solidFill>
                  <a:schemeClr val="dk1"/>
                </a:solidFill>
                <a:latin typeface="Arial"/>
                <a:ea typeface="Arial"/>
                <a:cs typeface="Arial"/>
                <a:sym typeface="Arial"/>
              </a:rPr>
              <a:t> Statik Kod Analizi ve Güvenlik Testleri (SAST), yazılımın kaynak kodunu analiz ederek potansiyel güvenlik açıklarını tespit etmeye odaklanan bir güvenlik testi yöntemidir. Kodun derleme zamanında incelenmesi, kodun çalışma zamanındaki davranışı değil, kodun kendisindeki hataları belirlemeyi amaçlar.</a:t>
            </a: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additive="base">
                                        <p:cTn id="7" dur="500"/>
                                        <p:tgtEl>
                                          <p:spTgt spid="20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fade">
                                      <p:cBhvr>
                                        <p:cTn id="11"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4"/>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13" name="Google Shape;513;p64"/>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AVANTAJALARI</a:t>
            </a:r>
            <a:r>
              <a:rPr lang="en-US" sz="2800" b="1" i="0" u="none" strike="noStrike" cap="small">
                <a:solidFill>
                  <a:schemeClr val="lt1"/>
                </a:solidFill>
                <a:latin typeface="Arimo"/>
                <a:ea typeface="Arimo"/>
                <a:cs typeface="Arimo"/>
                <a:sym typeface="Arimo"/>
              </a:rPr>
              <a:t>:</a:t>
            </a:r>
            <a:endParaRPr/>
          </a:p>
        </p:txBody>
      </p:sp>
      <p:sp>
        <p:nvSpPr>
          <p:cNvPr id="514" name="Google Shape;514;p64"/>
          <p:cNvSpPr txBox="1"/>
          <p:nvPr/>
        </p:nvSpPr>
        <p:spPr>
          <a:xfrm>
            <a:off x="3239205" y="1519731"/>
            <a:ext cx="5688900" cy="147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5. Yüksek Riskli Güvenlik Açıklarının Tespiti</a:t>
            </a:r>
            <a:endParaRPr sz="1800" b="1" i="0" u="none">
              <a:solidFill>
                <a:srgbClr val="11111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111111"/>
              </a:buClr>
              <a:buSzPts val="1800"/>
              <a:buFont typeface="Quattrocento Sans"/>
              <a:buNone/>
            </a:pPr>
            <a:r>
              <a:rPr lang="en-US" sz="1800">
                <a:solidFill>
                  <a:srgbClr val="111111"/>
                </a:solidFill>
                <a:latin typeface="Quattrocento Sans"/>
                <a:ea typeface="Quattrocento Sans"/>
                <a:cs typeface="Quattrocento Sans"/>
                <a:sym typeface="Quattrocento Sans"/>
              </a:rPr>
              <a:t>    	</a:t>
            </a:r>
            <a:r>
              <a:rPr lang="en-US" sz="1800" b="0" i="0" u="none">
                <a:solidFill>
                  <a:srgbClr val="111111"/>
                </a:solidFill>
                <a:latin typeface="Quattrocento Sans"/>
                <a:ea typeface="Quattrocento Sans"/>
                <a:cs typeface="Quattrocento Sans"/>
                <a:sym typeface="Quattrocento Sans"/>
              </a:rPr>
              <a:t> SAST araçları, uygulamanızı ciddi şekilde etkileyebilecek yüksek riskli güvenlik açıklarını tespit eder. Arabellek taşmaları, SQL enjeksiyon kusurları ve XSS gibi güvenlik açıklarını belirler.</a:t>
            </a:r>
            <a:endParaRPr/>
          </a:p>
        </p:txBody>
      </p:sp>
      <p:pic>
        <p:nvPicPr>
          <p:cNvPr id="515" name="Google Shape;515;p64" descr="Güvenlik açığı nedir? Türleri nelerdir ve nasıl tespit edilir? - InfinitumIT"/>
          <p:cNvPicPr preferRelativeResize="0"/>
          <p:nvPr/>
        </p:nvPicPr>
        <p:blipFill rotWithShape="1">
          <a:blip r:embed="rId3">
            <a:alphaModFix/>
          </a:blip>
          <a:srcRect/>
          <a:stretch/>
        </p:blipFill>
        <p:spPr>
          <a:xfrm>
            <a:off x="172866" y="1458365"/>
            <a:ext cx="2918168" cy="187596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12"/>
                                        </p:tgtEl>
                                        <p:attrNameLst>
                                          <p:attrName>style.visibility</p:attrName>
                                        </p:attrNameLst>
                                      </p:cBhvr>
                                      <p:to>
                                        <p:strVal val="visible"/>
                                      </p:to>
                                    </p:set>
                                    <p:anim calcmode="lin" valueType="num">
                                      <p:cBhvr additive="base">
                                        <p:cTn id="7" dur="500"/>
                                        <p:tgtEl>
                                          <p:spTgt spid="512"/>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3"/>
                                        </p:tgtEl>
                                        <p:attrNameLst>
                                          <p:attrName>style.visibility</p:attrName>
                                        </p:attrNameLst>
                                      </p:cBhvr>
                                      <p:to>
                                        <p:strVal val="visible"/>
                                      </p:to>
                                    </p:set>
                                    <p:animEffect transition="in" filter="fade">
                                      <p:cBhvr>
                                        <p:cTn id="11" dur="5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5"/>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21" name="Google Shape;521;p65"/>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DEZAVANTAJLARI</a:t>
            </a:r>
            <a:r>
              <a:rPr lang="en-US" sz="2800" b="1" i="0" u="none" strike="noStrike" cap="small">
                <a:solidFill>
                  <a:schemeClr val="lt1"/>
                </a:solidFill>
                <a:latin typeface="Arimo"/>
                <a:ea typeface="Arimo"/>
                <a:cs typeface="Arimo"/>
                <a:sym typeface="Arimo"/>
              </a:rPr>
              <a:t>:</a:t>
            </a:r>
            <a:endParaRPr/>
          </a:p>
        </p:txBody>
      </p:sp>
      <p:sp>
        <p:nvSpPr>
          <p:cNvPr id="522" name="Google Shape;522;p65"/>
          <p:cNvSpPr txBox="1"/>
          <p:nvPr/>
        </p:nvSpPr>
        <p:spPr>
          <a:xfrm>
            <a:off x="1522729" y="1062778"/>
            <a:ext cx="56889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1. Çoğu Parametre Değeri veya Çağrı Onun Tarafından Kontrol Edilemez</a:t>
            </a:r>
            <a:endParaRPr sz="1800" b="1" i="0" u="none">
              <a:solidFill>
                <a:srgbClr val="111111"/>
              </a:solidFill>
              <a:latin typeface="Quattrocento Sans"/>
              <a:ea typeface="Quattrocento Sans"/>
              <a:cs typeface="Quattrocento Sans"/>
              <a:sym typeface="Quattrocento Sans"/>
            </a:endParaRPr>
          </a:p>
          <a:p>
            <a:pPr marL="457200" marR="0" lvl="1" indent="457200" algn="l" rtl="0">
              <a:lnSpc>
                <a:spcPct val="100000"/>
              </a:lnSpc>
              <a:spcBef>
                <a:spcPts val="0"/>
              </a:spcBef>
              <a:spcAft>
                <a:spcPts val="0"/>
              </a:spcAft>
              <a:buClr>
                <a:srgbClr val="111111"/>
              </a:buClr>
              <a:buSzPts val="1800"/>
              <a:buFont typeface="Quattrocento Sans"/>
              <a:buNone/>
            </a:pPr>
            <a:r>
              <a:rPr lang="en-US" sz="1800" b="0" i="0" u="none" strike="noStrike" cap="none">
                <a:solidFill>
                  <a:srgbClr val="111111"/>
                </a:solidFill>
                <a:latin typeface="Quattrocento Sans"/>
                <a:ea typeface="Quattrocento Sans"/>
                <a:cs typeface="Quattrocento Sans"/>
                <a:sym typeface="Quattrocento Sans"/>
              </a:rPr>
              <a:t>SAST araçları, statik analiz yaparken dinamik girdileri ve parametre değerlerini göz önünde bulunduramaz. Bu, özellikle dinamik veri akışının önemli olduğu durumlarda sınırlamalar yaratır. SAST, sadece kodun statik yapısını inceleyebildiği için çalışma zamanı verilerini analiz edemez.</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500"/>
                                        <p:tgtEl>
                                          <p:spTgt spid="52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1"/>
                                        </p:tgtEl>
                                        <p:attrNameLst>
                                          <p:attrName>style.visibility</p:attrName>
                                        </p:attrNameLst>
                                      </p:cBhvr>
                                      <p:to>
                                        <p:strVal val="visible"/>
                                      </p:to>
                                    </p:set>
                                    <p:animEffect transition="in" filter="fade">
                                      <p:cBhvr>
                                        <p:cTn id="11" dur="5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6"/>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28" name="Google Shape;528;p66"/>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DEZAVANTAJALARI</a:t>
            </a:r>
            <a:r>
              <a:rPr lang="en-US" sz="2800" b="1" i="0" u="none" strike="noStrike" cap="small">
                <a:solidFill>
                  <a:schemeClr val="lt1"/>
                </a:solidFill>
                <a:latin typeface="Arimo"/>
                <a:ea typeface="Arimo"/>
                <a:cs typeface="Arimo"/>
                <a:sym typeface="Arimo"/>
              </a:rPr>
              <a:t>:</a:t>
            </a:r>
            <a:endParaRPr/>
          </a:p>
        </p:txBody>
      </p:sp>
      <p:sp>
        <p:nvSpPr>
          <p:cNvPr id="529" name="Google Shape;529;p66"/>
          <p:cNvSpPr txBox="1"/>
          <p:nvPr/>
        </p:nvSpPr>
        <p:spPr>
          <a:xfrm>
            <a:off x="1522729" y="1002665"/>
            <a:ext cx="56889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2. Kodu Test Etmek ve Yanlış Pozitifleri Önlemek için Verileri Birleştirmesi Gerekir</a:t>
            </a:r>
            <a:endParaRPr sz="1800" b="1" i="0" u="none">
              <a:solidFill>
                <a:srgbClr val="111111"/>
              </a:solidFill>
              <a:latin typeface="Quattrocento Sans"/>
              <a:ea typeface="Quattrocento Sans"/>
              <a:cs typeface="Quattrocento Sans"/>
              <a:sym typeface="Quattrocento Sans"/>
            </a:endParaRPr>
          </a:p>
          <a:p>
            <a:pPr marL="457200" marR="0" lvl="1" indent="457200" algn="l" rtl="0">
              <a:lnSpc>
                <a:spcPct val="100000"/>
              </a:lnSpc>
              <a:spcBef>
                <a:spcPts val="0"/>
              </a:spcBef>
              <a:spcAft>
                <a:spcPts val="0"/>
              </a:spcAft>
              <a:buClr>
                <a:srgbClr val="111111"/>
              </a:buClr>
              <a:buSzPts val="1800"/>
              <a:buFont typeface="Quattrocento Sans"/>
              <a:buNone/>
            </a:pPr>
            <a:r>
              <a:rPr lang="en-US" sz="1800" b="0" i="0" u="none" strike="noStrike" cap="none">
                <a:solidFill>
                  <a:srgbClr val="111111"/>
                </a:solidFill>
                <a:latin typeface="Quattrocento Sans"/>
                <a:ea typeface="Quattrocento Sans"/>
                <a:cs typeface="Quattrocento Sans"/>
                <a:sym typeface="Quattrocento Sans"/>
              </a:rPr>
              <a:t>SAST araçları, bazen yanlış pozitif sonuçlar üretebilir. Yanlış pozitif, aslında güvenli olan kod parçalarının riskli olarak işaretlenmesi durumudur. Bu, geliştiricilerin zamanlarını yanlış pozitif sonuçları analiz etmekle harcamalarına neden olabilir. Bu sorunu azaltmak için, kodun farklı parçalarını ve verilerini birleştirerek daha bütüncül bir analiz yapmak gerekir.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7"/>
                                        </p:tgtEl>
                                        <p:attrNameLst>
                                          <p:attrName>style.visibility</p:attrName>
                                        </p:attrNameLst>
                                      </p:cBhvr>
                                      <p:to>
                                        <p:strVal val="visible"/>
                                      </p:to>
                                    </p:set>
                                    <p:anim calcmode="lin" valueType="num">
                                      <p:cBhvr additive="base">
                                        <p:cTn id="7" dur="500"/>
                                        <p:tgtEl>
                                          <p:spTgt spid="52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8"/>
                                        </p:tgtEl>
                                        <p:attrNameLst>
                                          <p:attrName>style.visibility</p:attrName>
                                        </p:attrNameLst>
                                      </p:cBhvr>
                                      <p:to>
                                        <p:strVal val="visible"/>
                                      </p:to>
                                    </p:set>
                                    <p:animEffect transition="in" filter="fade">
                                      <p:cBhvr>
                                        <p:cTn id="11"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7"/>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35" name="Google Shape;535;p67"/>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DEZAVANTAJALARI</a:t>
            </a:r>
            <a:r>
              <a:rPr lang="en-US" sz="2800" b="1" i="0" u="none" strike="noStrike" cap="small">
                <a:solidFill>
                  <a:schemeClr val="lt1"/>
                </a:solidFill>
                <a:latin typeface="Arimo"/>
                <a:ea typeface="Arimo"/>
                <a:cs typeface="Arimo"/>
                <a:sym typeface="Arimo"/>
              </a:rPr>
              <a:t>:</a:t>
            </a:r>
            <a:endParaRPr/>
          </a:p>
        </p:txBody>
      </p:sp>
      <p:sp>
        <p:nvSpPr>
          <p:cNvPr id="536" name="Google Shape;536;p67"/>
          <p:cNvSpPr txBox="1"/>
          <p:nvPr/>
        </p:nvSpPr>
        <p:spPr>
          <a:xfrm>
            <a:off x="3172460" y="1221351"/>
            <a:ext cx="5688900" cy="258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3. Belirli Bir Dile Bağlı Olan Araçlar, Kullanılan Her Dil İçin Farklı Şekilde Geliştirilmeli ve Sürdürülmelidir</a:t>
            </a:r>
            <a:endParaRPr sz="1800" b="1" i="0" u="none">
              <a:solidFill>
                <a:srgbClr val="111111"/>
              </a:solidFill>
              <a:latin typeface="Quattrocento Sans"/>
              <a:ea typeface="Quattrocento Sans"/>
              <a:cs typeface="Quattrocento Sans"/>
              <a:sym typeface="Quattrocento Sans"/>
            </a:endParaRPr>
          </a:p>
          <a:p>
            <a:pPr marL="457200" marR="0" lvl="1" indent="457200" algn="l" rtl="0">
              <a:lnSpc>
                <a:spcPct val="100000"/>
              </a:lnSpc>
              <a:spcBef>
                <a:spcPts val="0"/>
              </a:spcBef>
              <a:spcAft>
                <a:spcPts val="0"/>
              </a:spcAft>
              <a:buClr>
                <a:srgbClr val="111111"/>
              </a:buClr>
              <a:buSzPts val="1800"/>
              <a:buFont typeface="Quattrocento Sans"/>
              <a:buNone/>
            </a:pPr>
            <a:r>
              <a:rPr lang="en-US" sz="1800" b="0" i="0" u="none" strike="noStrike" cap="none">
                <a:solidFill>
                  <a:srgbClr val="111111"/>
                </a:solidFill>
                <a:latin typeface="Quattrocento Sans"/>
                <a:ea typeface="Quattrocento Sans"/>
                <a:cs typeface="Quattrocento Sans"/>
                <a:sym typeface="Quattrocento Sans"/>
              </a:rPr>
              <a:t>SAST araçları genellikle belirli programlama dillerine özgüdür ve her dil için ayrı ayrı geliştirilmeleri ve sürdürülmeleri gerekir.</a:t>
            </a:r>
            <a:r>
              <a:rPr lang="en-US" sz="1800">
                <a:solidFill>
                  <a:srgbClr val="111111"/>
                </a:solidFill>
                <a:latin typeface="Quattrocento Sans"/>
                <a:ea typeface="Quattrocento Sans"/>
                <a:cs typeface="Quattrocento Sans"/>
                <a:sym typeface="Quattrocento Sans"/>
              </a:rPr>
              <a:t>Bir yazılım projesi, hem Java hem de Python kullanıyorsa, bu projeyi tamamen taramak için iki ayrı SAST aracı kullanmanız gerekebilir.</a:t>
            </a:r>
            <a:r>
              <a:rPr lang="en-US" sz="1800" b="0" i="0" u="none" strike="noStrike" cap="none">
                <a:solidFill>
                  <a:srgbClr val="111111"/>
                </a:solidFill>
                <a:latin typeface="Quattrocento Sans"/>
                <a:ea typeface="Quattrocento Sans"/>
                <a:cs typeface="Quattrocento Sans"/>
                <a:sym typeface="Quattrocento Sans"/>
              </a:rPr>
              <a:t> Bu da kullanımı zorlaştırabilir ve ekstra maliyet yaratabilir.</a:t>
            </a:r>
            <a:endParaRPr/>
          </a:p>
        </p:txBody>
      </p:sp>
      <p:pic>
        <p:nvPicPr>
          <p:cNvPr id="537" name="Google Shape;537;p67" descr="2022'nin Popüler Programlama Dilleri"/>
          <p:cNvPicPr preferRelativeResize="0"/>
          <p:nvPr/>
        </p:nvPicPr>
        <p:blipFill rotWithShape="1">
          <a:blip r:embed="rId3">
            <a:alphaModFix/>
          </a:blip>
          <a:srcRect/>
          <a:stretch/>
        </p:blipFill>
        <p:spPr>
          <a:xfrm>
            <a:off x="67852" y="1349348"/>
            <a:ext cx="3104608" cy="2328456"/>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34"/>
                                        </p:tgtEl>
                                        <p:attrNameLst>
                                          <p:attrName>style.visibility</p:attrName>
                                        </p:attrNameLst>
                                      </p:cBhvr>
                                      <p:to>
                                        <p:strVal val="visible"/>
                                      </p:to>
                                    </p:set>
                                    <p:anim calcmode="lin" valueType="num">
                                      <p:cBhvr additive="base">
                                        <p:cTn id="7" dur="500"/>
                                        <p:tgtEl>
                                          <p:spTgt spid="534"/>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5"/>
                                        </p:tgtEl>
                                        <p:attrNameLst>
                                          <p:attrName>style.visibility</p:attrName>
                                        </p:attrNameLst>
                                      </p:cBhvr>
                                      <p:to>
                                        <p:strVal val="visible"/>
                                      </p:to>
                                    </p:set>
                                    <p:animEffect transition="in" filter="fade">
                                      <p:cBhvr>
                                        <p:cTn id="11" dur="5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8"/>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43" name="Google Shape;543;p68"/>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DEZAVANTAJALARI</a:t>
            </a:r>
            <a:r>
              <a:rPr lang="en-US" sz="2800" b="1" i="0" u="none" strike="noStrike" cap="small">
                <a:solidFill>
                  <a:schemeClr val="lt1"/>
                </a:solidFill>
                <a:latin typeface="Arimo"/>
                <a:ea typeface="Arimo"/>
                <a:cs typeface="Arimo"/>
                <a:sym typeface="Arimo"/>
              </a:rPr>
              <a:t>:</a:t>
            </a:r>
            <a:endParaRPr/>
          </a:p>
        </p:txBody>
      </p:sp>
      <p:sp>
        <p:nvSpPr>
          <p:cNvPr id="544" name="Google Shape;544;p68"/>
          <p:cNvSpPr txBox="1"/>
          <p:nvPr/>
        </p:nvSpPr>
        <p:spPr>
          <a:xfrm>
            <a:off x="1522729" y="1397001"/>
            <a:ext cx="56889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4. Kütüphaneleri veya Framework Anlamakta Zorlanır</a:t>
            </a:r>
            <a:endParaRPr sz="1800" b="1" i="0" u="none">
              <a:solidFill>
                <a:srgbClr val="111111"/>
              </a:solidFill>
              <a:latin typeface="Quattrocento Sans"/>
              <a:ea typeface="Quattrocento Sans"/>
              <a:cs typeface="Quattrocento Sans"/>
              <a:sym typeface="Quattrocento Sans"/>
            </a:endParaRPr>
          </a:p>
          <a:p>
            <a:pPr marL="457200" marR="0" lvl="1" indent="457200" algn="l" rtl="0">
              <a:lnSpc>
                <a:spcPct val="100000"/>
              </a:lnSpc>
              <a:spcBef>
                <a:spcPts val="0"/>
              </a:spcBef>
              <a:spcAft>
                <a:spcPts val="0"/>
              </a:spcAft>
              <a:buClr>
                <a:srgbClr val="111111"/>
              </a:buClr>
              <a:buSzPts val="1800"/>
              <a:buFont typeface="Quattrocento Sans"/>
              <a:buNone/>
            </a:pPr>
            <a:r>
              <a:rPr lang="en-US" sz="1800" b="0" i="0" u="none" strike="noStrike" cap="none">
                <a:solidFill>
                  <a:srgbClr val="111111"/>
                </a:solidFill>
                <a:latin typeface="Quattrocento Sans"/>
                <a:ea typeface="Quattrocento Sans"/>
                <a:cs typeface="Quattrocento Sans"/>
                <a:sym typeface="Quattrocento Sans"/>
              </a:rPr>
              <a:t>SAST araçları, bazen kullanılan üçüncü parti kütüphane ve framework doğru bir şekilde analiz edemez. Özellikle karmaşık ve büyük projelerde, bu durum önemli güvenlik açıklarının gözden kaçmasına neden olabilir.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42"/>
                                        </p:tgtEl>
                                        <p:attrNameLst>
                                          <p:attrName>style.visibility</p:attrName>
                                        </p:attrNameLst>
                                      </p:cBhvr>
                                      <p:to>
                                        <p:strVal val="visible"/>
                                      </p:to>
                                    </p:set>
                                    <p:anim calcmode="lin" valueType="num">
                                      <p:cBhvr additive="base">
                                        <p:cTn id="7" dur="500"/>
                                        <p:tgtEl>
                                          <p:spTgt spid="542"/>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3"/>
                                        </p:tgtEl>
                                        <p:attrNameLst>
                                          <p:attrName>style.visibility</p:attrName>
                                        </p:attrNameLst>
                                      </p:cBhvr>
                                      <p:to>
                                        <p:strVal val="visible"/>
                                      </p:to>
                                    </p:set>
                                    <p:animEffect transition="in" filter="fade">
                                      <p:cBhvr>
                                        <p:cTn id="11"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9"/>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50" name="Google Shape;550;p69"/>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DEZAVANTAJALARI</a:t>
            </a:r>
            <a:r>
              <a:rPr lang="en-US" sz="2800" b="1" i="0" u="none" strike="noStrike" cap="small">
                <a:solidFill>
                  <a:schemeClr val="lt1"/>
                </a:solidFill>
                <a:latin typeface="Arimo"/>
                <a:ea typeface="Arimo"/>
                <a:cs typeface="Arimo"/>
                <a:sym typeface="Arimo"/>
              </a:rPr>
              <a:t>:</a:t>
            </a:r>
            <a:endParaRPr/>
          </a:p>
        </p:txBody>
      </p:sp>
      <p:sp>
        <p:nvSpPr>
          <p:cNvPr id="551" name="Google Shape;551;p69"/>
          <p:cNvSpPr txBox="1"/>
          <p:nvPr/>
        </p:nvSpPr>
        <p:spPr>
          <a:xfrm>
            <a:off x="3172460" y="1045845"/>
            <a:ext cx="56889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5. API Anlamakta Zorlanır</a:t>
            </a:r>
            <a:endParaRPr sz="1800" b="1" i="0" u="none">
              <a:solidFill>
                <a:srgbClr val="11111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chemeClr val="dk1"/>
              </a:buClr>
              <a:buSzPts val="1800"/>
              <a:buFont typeface="Arial"/>
              <a:buNone/>
            </a:pPr>
            <a:endParaRPr sz="1800" b="1" i="0" u="none">
              <a:solidFill>
                <a:srgbClr val="111111"/>
              </a:solidFill>
              <a:latin typeface="Quattrocento Sans"/>
              <a:ea typeface="Quattrocento Sans"/>
              <a:cs typeface="Quattrocento Sans"/>
              <a:sym typeface="Quattrocento Sans"/>
            </a:endParaRPr>
          </a:p>
          <a:p>
            <a:pPr marL="457200" marR="0" lvl="1" indent="457200" algn="l" rtl="0">
              <a:lnSpc>
                <a:spcPct val="100000"/>
              </a:lnSpc>
              <a:spcBef>
                <a:spcPts val="0"/>
              </a:spcBef>
              <a:spcAft>
                <a:spcPts val="0"/>
              </a:spcAft>
              <a:buClr>
                <a:srgbClr val="111111"/>
              </a:buClr>
              <a:buSzPts val="1800"/>
              <a:buFont typeface="Quattrocento Sans"/>
              <a:buNone/>
            </a:pPr>
            <a:r>
              <a:rPr lang="en-US" sz="1800" b="0" i="0" u="none" strike="noStrike" cap="none">
                <a:solidFill>
                  <a:srgbClr val="111111"/>
                </a:solidFill>
                <a:latin typeface="Quattrocento Sans"/>
                <a:ea typeface="Quattrocento Sans"/>
                <a:cs typeface="Quattrocento Sans"/>
                <a:sym typeface="Quattrocento Sans"/>
              </a:rPr>
              <a:t>SAST araçları, API dinamik doğasını tam olarak analiz edemez. Bu, özellikle mikro hizmet mimarilerinde ve API tabanlı uygulamalarda büyük bir dezavantaj olabilir.</a:t>
            </a:r>
            <a:endParaRPr/>
          </a:p>
        </p:txBody>
      </p:sp>
      <p:pic>
        <p:nvPicPr>
          <p:cNvPr id="552" name="Google Shape;552;p69" descr="What's an API and Why Should You Care?"/>
          <p:cNvPicPr preferRelativeResize="0"/>
          <p:nvPr/>
        </p:nvPicPr>
        <p:blipFill rotWithShape="1">
          <a:blip r:embed="rId3">
            <a:alphaModFix/>
          </a:blip>
          <a:srcRect/>
          <a:stretch/>
        </p:blipFill>
        <p:spPr>
          <a:xfrm>
            <a:off x="103716" y="1143000"/>
            <a:ext cx="2857500" cy="285750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49"/>
                                        </p:tgtEl>
                                        <p:attrNameLst>
                                          <p:attrName>style.visibility</p:attrName>
                                        </p:attrNameLst>
                                      </p:cBhvr>
                                      <p:to>
                                        <p:strVal val="visible"/>
                                      </p:to>
                                    </p:set>
                                    <p:anim calcmode="lin" valueType="num">
                                      <p:cBhvr additive="base">
                                        <p:cTn id="7" dur="500"/>
                                        <p:tgtEl>
                                          <p:spTgt spid="549"/>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0"/>
                                        </p:tgtEl>
                                        <p:attrNameLst>
                                          <p:attrName>style.visibility</p:attrName>
                                        </p:attrNameLst>
                                      </p:cBhvr>
                                      <p:to>
                                        <p:strVal val="visible"/>
                                      </p:to>
                                    </p:set>
                                    <p:animEffect transition="in" filter="fade">
                                      <p:cBhvr>
                                        <p:cTn id="11" dur="500"/>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Shape 556"/>
        <p:cNvGrpSpPr/>
        <p:nvPr/>
      </p:nvGrpSpPr>
      <p:grpSpPr>
        <a:xfrm>
          <a:off x="0" y="0"/>
          <a:ext cx="0" cy="0"/>
          <a:chOff x="0" y="0"/>
          <a:chExt cx="0" cy="0"/>
        </a:xfrm>
      </p:grpSpPr>
      <p:sp>
        <p:nvSpPr>
          <p:cNvPr id="557" name="Google Shape;557;p70"/>
          <p:cNvSpPr txBox="1"/>
          <p:nvPr/>
        </p:nvSpPr>
        <p:spPr>
          <a:xfrm>
            <a:off x="2199466" y="770552"/>
            <a:ext cx="4595127" cy="24480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5000"/>
              <a:buFont typeface="Arimo"/>
              <a:buNone/>
            </a:pPr>
            <a:r>
              <a:rPr lang="en-US" sz="5000" b="1" i="0" u="none">
                <a:solidFill>
                  <a:schemeClr val="lt1"/>
                </a:solidFill>
                <a:latin typeface="Arimo"/>
                <a:ea typeface="Arimo"/>
                <a:cs typeface="Arimo"/>
                <a:sym typeface="Arimo"/>
              </a:rPr>
              <a:t>SAST</a:t>
            </a:r>
            <a:endParaRPr sz="5000" b="1" i="0" u="none">
              <a:solidFill>
                <a:schemeClr val="lt1"/>
              </a:solidFill>
              <a:latin typeface="Arimo"/>
              <a:ea typeface="Arimo"/>
              <a:cs typeface="Arimo"/>
              <a:sym typeface="Arimo"/>
            </a:endParaRPr>
          </a:p>
          <a:p>
            <a:pPr marL="0" marR="0" lvl="0" indent="0" algn="l" rtl="0">
              <a:lnSpc>
                <a:spcPct val="100000"/>
              </a:lnSpc>
              <a:spcBef>
                <a:spcPts val="0"/>
              </a:spcBef>
              <a:spcAft>
                <a:spcPts val="0"/>
              </a:spcAft>
              <a:buClr>
                <a:srgbClr val="FF9900"/>
              </a:buClr>
              <a:buSzPts val="5000"/>
              <a:buFont typeface="Arimo"/>
              <a:buNone/>
            </a:pPr>
            <a:r>
              <a:rPr lang="en-US" sz="5000" b="1" i="0" u="none">
                <a:solidFill>
                  <a:srgbClr val="FF9900"/>
                </a:solidFill>
                <a:latin typeface="Arimo"/>
                <a:ea typeface="Arimo"/>
                <a:cs typeface="Arimo"/>
                <a:sym typeface="Arimo"/>
              </a:rPr>
              <a:t>RAPORLAMA</a:t>
            </a:r>
            <a:endParaRPr/>
          </a:p>
          <a:p>
            <a:pPr marL="0" marR="0" lvl="0" indent="0" algn="l" rtl="0">
              <a:lnSpc>
                <a:spcPct val="100000"/>
              </a:lnSpc>
              <a:spcBef>
                <a:spcPts val="0"/>
              </a:spcBef>
              <a:spcAft>
                <a:spcPts val="0"/>
              </a:spcAft>
              <a:buClr>
                <a:srgbClr val="FF9900"/>
              </a:buClr>
              <a:buSzPts val="5000"/>
              <a:buFont typeface="Arimo"/>
              <a:buNone/>
            </a:pPr>
            <a:r>
              <a:rPr lang="en-US" sz="5000" b="1" i="0" u="none">
                <a:solidFill>
                  <a:srgbClr val="FF9900"/>
                </a:solidFill>
                <a:latin typeface="Arimo"/>
                <a:ea typeface="Arimo"/>
                <a:cs typeface="Arimo"/>
                <a:sym typeface="Arimo"/>
              </a:rPr>
              <a:t>&amp; SONUÇLAR</a:t>
            </a:r>
            <a:endParaRPr/>
          </a:p>
        </p:txBody>
      </p:sp>
      <p:sp>
        <p:nvSpPr>
          <p:cNvPr id="558" name="Google Shape;558;p70"/>
          <p:cNvSpPr txBox="1"/>
          <p:nvPr/>
        </p:nvSpPr>
        <p:spPr>
          <a:xfrm>
            <a:off x="894991" y="3761324"/>
            <a:ext cx="7204075" cy="59880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chemeClr val="lt1"/>
              </a:buClr>
              <a:buSzPts val="1100"/>
              <a:buFont typeface="Arimo"/>
              <a:buNone/>
            </a:pPr>
            <a:r>
              <a:rPr lang="en-US" sz="1100" b="0" i="0" u="none">
                <a:solidFill>
                  <a:schemeClr val="lt1"/>
                </a:solidFill>
                <a:latin typeface="Arimo"/>
                <a:ea typeface="Arimo"/>
                <a:cs typeface="Arimo"/>
                <a:sym typeface="Arimo"/>
              </a:rPr>
              <a:t>SAST raporlarının analizi. Güvenlik açıklarının önceliklendirilmesi ve giderilmesi süreci. Raporların yönetimi ve takibi.</a:t>
            </a:r>
            <a:endParaRPr/>
          </a:p>
        </p:txBody>
      </p:sp>
      <p:sp>
        <p:nvSpPr>
          <p:cNvPr id="559" name="Google Shape;559;p70"/>
          <p:cNvSpPr/>
          <p:nvPr/>
        </p:nvSpPr>
        <p:spPr>
          <a:xfrm rot="8100000">
            <a:off x="1144267" y="1346200"/>
            <a:ext cx="528638" cy="455613"/>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60" name="Google Shape;560;p70"/>
          <p:cNvSpPr/>
          <p:nvPr/>
        </p:nvSpPr>
        <p:spPr>
          <a:xfrm rot="1740000">
            <a:off x="1285370" y="2537180"/>
            <a:ext cx="411163" cy="354013"/>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61" name="Google Shape;561;p70"/>
          <p:cNvSpPr/>
          <p:nvPr/>
        </p:nvSpPr>
        <p:spPr>
          <a:xfrm rot="-10020000">
            <a:off x="7904956" y="2390196"/>
            <a:ext cx="528638" cy="454025"/>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62" name="Google Shape;562;p70"/>
          <p:cNvSpPr/>
          <p:nvPr/>
        </p:nvSpPr>
        <p:spPr>
          <a:xfrm rot="6360000">
            <a:off x="7810725" y="1204233"/>
            <a:ext cx="411163" cy="35242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7"/>
                                        </p:tgtEl>
                                        <p:attrNameLst>
                                          <p:attrName>style.visibility</p:attrName>
                                        </p:attrNameLst>
                                      </p:cBhvr>
                                      <p:to>
                                        <p:strVal val="visible"/>
                                      </p:to>
                                    </p:set>
                                    <p:animEffect transition="in" filter="fade">
                                      <p:cBhvr>
                                        <p:cTn id="7" dur="500"/>
                                        <p:tgtEl>
                                          <p:spTgt spid="5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8"/>
                                        </p:tgtEl>
                                        <p:attrNameLst>
                                          <p:attrName>style.visibility</p:attrName>
                                        </p:attrNameLst>
                                      </p:cBhvr>
                                      <p:to>
                                        <p:strVal val="visible"/>
                                      </p:to>
                                    </p:set>
                                    <p:animEffect transition="in" filter="fade">
                                      <p:cBhvr>
                                        <p:cTn id="11" dur="500"/>
                                        <p:tgtEl>
                                          <p:spTgt spid="5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59"/>
                                        </p:tgtEl>
                                        <p:attrNameLst>
                                          <p:attrName>style.visibility</p:attrName>
                                        </p:attrNameLst>
                                      </p:cBhvr>
                                      <p:to>
                                        <p:strVal val="visible"/>
                                      </p:to>
                                    </p:set>
                                    <p:animEffect transition="in" filter="fade">
                                      <p:cBhvr>
                                        <p:cTn id="15" dur="500"/>
                                        <p:tgtEl>
                                          <p:spTgt spid="55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61"/>
                                        </p:tgtEl>
                                        <p:attrNameLst>
                                          <p:attrName>style.visibility</p:attrName>
                                        </p:attrNameLst>
                                      </p:cBhvr>
                                      <p:to>
                                        <p:strVal val="visible"/>
                                      </p:to>
                                    </p:set>
                                    <p:animEffect transition="in" filter="fade">
                                      <p:cBhvr>
                                        <p:cTn id="19" dur="500"/>
                                        <p:tgtEl>
                                          <p:spTgt spid="56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60"/>
                                        </p:tgtEl>
                                        <p:attrNameLst>
                                          <p:attrName>style.visibility</p:attrName>
                                        </p:attrNameLst>
                                      </p:cBhvr>
                                      <p:to>
                                        <p:strVal val="visible"/>
                                      </p:to>
                                    </p:set>
                                    <p:animEffect transition="in" filter="fade">
                                      <p:cBhvr>
                                        <p:cTn id="23" dur="500"/>
                                        <p:tgtEl>
                                          <p:spTgt spid="56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62"/>
                                        </p:tgtEl>
                                        <p:attrNameLst>
                                          <p:attrName>style.visibility</p:attrName>
                                        </p:attrNameLst>
                                      </p:cBhvr>
                                      <p:to>
                                        <p:strVal val="visible"/>
                                      </p:to>
                                    </p:set>
                                    <p:animEffect transition="in" filter="fade">
                                      <p:cBhvr>
                                        <p:cTn id="27" dur="500"/>
                                        <p:tgtEl>
                                          <p:spTgt spid="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1"/>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68" name="Google Shape;568;p71"/>
          <p:cNvSpPr/>
          <p:nvPr/>
        </p:nvSpPr>
        <p:spPr>
          <a:xfrm>
            <a:off x="1631950" y="276225"/>
            <a:ext cx="5470525" cy="913234"/>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rgbClr val="FF9900"/>
              </a:buClr>
              <a:buSzPts val="2800"/>
              <a:buFont typeface="Arial"/>
              <a:buNone/>
            </a:pPr>
            <a:r>
              <a:rPr lang="en-US" sz="2800" b="1" i="0" u="none" cap="small">
                <a:solidFill>
                  <a:srgbClr val="FF9900"/>
                </a:solidFill>
                <a:latin typeface="Arial"/>
                <a:ea typeface="Arial"/>
                <a:cs typeface="Arial"/>
                <a:sym typeface="Arial"/>
              </a:rPr>
              <a:t>SAST Raporlama ve Sonuçları Yönetme</a:t>
            </a:r>
            <a:endParaRPr sz="2800" b="1" i="0" u="none" strike="noStrike" cap="small">
              <a:solidFill>
                <a:srgbClr val="FF9900"/>
              </a:solidFill>
              <a:latin typeface="Arial"/>
              <a:ea typeface="Arial"/>
              <a:cs typeface="Arial"/>
              <a:sym typeface="Arial"/>
            </a:endParaRPr>
          </a:p>
        </p:txBody>
      </p:sp>
      <p:sp>
        <p:nvSpPr>
          <p:cNvPr id="569" name="Google Shape;569;p71"/>
          <p:cNvSpPr txBox="1"/>
          <p:nvPr/>
        </p:nvSpPr>
        <p:spPr>
          <a:xfrm>
            <a:off x="3172460" y="1397000"/>
            <a:ext cx="5080000"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Yazılım güvenliği, fonksiyonellik kadar önemlidir. Statik Uygulama Güvenlik Testi (SAST), yazılım kodunun statik analizini yaparak güvenlik açıklarını tespit eder. Bu rapor, SAST raporlarının analizi, güvenlik açıklarının önceliklendirilmesi ve giderilmesi süreci ile raporların yönetimi ve takibini kapsar.</a:t>
            </a:r>
            <a:endParaRPr sz="1800" b="0" i="0" u="none">
              <a:solidFill>
                <a:srgbClr val="111111"/>
              </a:solidFill>
              <a:latin typeface="Quattrocento Sans"/>
              <a:ea typeface="Quattrocento Sans"/>
              <a:cs typeface="Quattrocento Sans"/>
              <a:sym typeface="Quattrocento Sans"/>
            </a:endParaRPr>
          </a:p>
        </p:txBody>
      </p:sp>
      <p:pic>
        <p:nvPicPr>
          <p:cNvPr id="570" name="Google Shape;570;p71" descr="4773fe1e-a8a5-46e9-b2cd-713079eae1c7_900_900"/>
          <p:cNvPicPr preferRelativeResize="0"/>
          <p:nvPr/>
        </p:nvPicPr>
        <p:blipFill rotWithShape="1">
          <a:blip r:embed="rId3">
            <a:alphaModFix/>
          </a:blip>
          <a:srcRect/>
          <a:stretch/>
        </p:blipFill>
        <p:spPr>
          <a:xfrm>
            <a:off x="351790" y="1397000"/>
            <a:ext cx="2290445" cy="229044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 calcmode="lin" valueType="num">
                                      <p:cBhvr additive="base">
                                        <p:cTn id="7" dur="500"/>
                                        <p:tgtEl>
                                          <p:spTgt spid="56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8"/>
                                        </p:tgtEl>
                                        <p:attrNameLst>
                                          <p:attrName>style.visibility</p:attrName>
                                        </p:attrNameLst>
                                      </p:cBhvr>
                                      <p:to>
                                        <p:strVal val="visible"/>
                                      </p:to>
                                    </p:set>
                                    <p:animEffect transition="in" filter="fade">
                                      <p:cBhvr>
                                        <p:cTn id="11" dur="5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2"/>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76" name="Google Shape;576;p72"/>
          <p:cNvSpPr/>
          <p:nvPr/>
        </p:nvSpPr>
        <p:spPr>
          <a:xfrm>
            <a:off x="1631950" y="276225"/>
            <a:ext cx="5470525" cy="482347"/>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rgbClr val="FF9900"/>
              </a:buClr>
              <a:buSzPts val="2800"/>
              <a:buFont typeface="Arial"/>
              <a:buNone/>
            </a:pPr>
            <a:r>
              <a:rPr lang="en-US" sz="2800" b="1" i="0" u="none" cap="small">
                <a:solidFill>
                  <a:srgbClr val="FF9900"/>
                </a:solidFill>
                <a:latin typeface="Arial"/>
                <a:ea typeface="Arial"/>
                <a:cs typeface="Arial"/>
                <a:sym typeface="Arial"/>
              </a:rPr>
              <a:t>SAST Raporlarının Analizi:</a:t>
            </a:r>
            <a:endParaRPr sz="2800" b="1" i="0" u="none" strike="noStrike" cap="small">
              <a:solidFill>
                <a:srgbClr val="FF9900"/>
              </a:solidFill>
              <a:latin typeface="Arial"/>
              <a:ea typeface="Arial"/>
              <a:cs typeface="Arial"/>
              <a:sym typeface="Arial"/>
            </a:endParaRPr>
          </a:p>
        </p:txBody>
      </p:sp>
      <p:sp>
        <p:nvSpPr>
          <p:cNvPr id="577" name="Google Shape;577;p72"/>
          <p:cNvSpPr txBox="1"/>
          <p:nvPr/>
        </p:nvSpPr>
        <p:spPr>
          <a:xfrm>
            <a:off x="3172459" y="1397000"/>
            <a:ext cx="5671289"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SAST araçları, yazılım kodunu inceleyerek potansiyel güvenlik açıklarını ve kod zayıflıklarını raporlar. Bu analiz süreci aşağıdaki adımları içerir:</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1-Kod Analizi: SAST araçları, yazılım kodunu tarar ve güvenlik açıklarını belirler.</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2-Kategorize Etme: Açıklar türlerine göre sınıflandırılır.</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3-Raporlama: Detaylı açıklar ve çözüm önerileri raporlanır.</a:t>
            </a:r>
            <a:endParaRPr/>
          </a:p>
        </p:txBody>
      </p:sp>
      <p:pic>
        <p:nvPicPr>
          <p:cNvPr id="578" name="Google Shape;578;p72" descr="4773fe1e-a8a5-46e9-b2cd-713079eae1c7_900_900"/>
          <p:cNvPicPr preferRelativeResize="0"/>
          <p:nvPr/>
        </p:nvPicPr>
        <p:blipFill rotWithShape="1">
          <a:blip r:embed="rId3">
            <a:alphaModFix/>
          </a:blip>
          <a:srcRect/>
          <a:stretch/>
        </p:blipFill>
        <p:spPr>
          <a:xfrm>
            <a:off x="351790" y="1397000"/>
            <a:ext cx="2290445" cy="229044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75"/>
                                        </p:tgtEl>
                                        <p:attrNameLst>
                                          <p:attrName>style.visibility</p:attrName>
                                        </p:attrNameLst>
                                      </p:cBhvr>
                                      <p:to>
                                        <p:strVal val="visible"/>
                                      </p:to>
                                    </p:set>
                                    <p:anim calcmode="lin" valueType="num">
                                      <p:cBhvr additive="base">
                                        <p:cTn id="7" dur="500"/>
                                        <p:tgtEl>
                                          <p:spTgt spid="57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6"/>
                                        </p:tgtEl>
                                        <p:attrNameLst>
                                          <p:attrName>style.visibility</p:attrName>
                                        </p:attrNameLst>
                                      </p:cBhvr>
                                      <p:to>
                                        <p:strVal val="visible"/>
                                      </p:to>
                                    </p:set>
                                    <p:animEffect transition="in" filter="fade">
                                      <p:cBhvr>
                                        <p:cTn id="11"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3"/>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84" name="Google Shape;584;p73"/>
          <p:cNvSpPr/>
          <p:nvPr/>
        </p:nvSpPr>
        <p:spPr>
          <a:xfrm>
            <a:off x="351790" y="276225"/>
            <a:ext cx="7918753" cy="913234"/>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rgbClr val="FF9900"/>
              </a:buClr>
              <a:buSzPts val="2800"/>
              <a:buFont typeface="Arial"/>
              <a:buNone/>
            </a:pPr>
            <a:r>
              <a:rPr lang="en-US" sz="2800" b="1" i="0" u="none" cap="small">
                <a:solidFill>
                  <a:srgbClr val="FF9900"/>
                </a:solidFill>
                <a:latin typeface="Arial"/>
                <a:ea typeface="Arial"/>
                <a:cs typeface="Arial"/>
                <a:sym typeface="Arial"/>
              </a:rPr>
              <a:t>Güvenlik Açıklarının Önceliklendirilmesi ve Giderilmesi</a:t>
            </a:r>
            <a:endParaRPr sz="2800" b="1" i="0" u="none" strike="noStrike" cap="small">
              <a:solidFill>
                <a:srgbClr val="FF9900"/>
              </a:solidFill>
              <a:latin typeface="Arial"/>
              <a:ea typeface="Arial"/>
              <a:cs typeface="Arial"/>
              <a:sym typeface="Arial"/>
            </a:endParaRPr>
          </a:p>
        </p:txBody>
      </p:sp>
      <p:sp>
        <p:nvSpPr>
          <p:cNvPr id="585" name="Google Shape;585;p73"/>
          <p:cNvSpPr txBox="1"/>
          <p:nvPr/>
        </p:nvSpPr>
        <p:spPr>
          <a:xfrm>
            <a:off x="2743201" y="1397000"/>
            <a:ext cx="6400800"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SAST raporlarında tespit edilen güvenlik açıkları, etkilerine ve önem derecelerine göre önceliklendirilmelidir. Bu süreç şu adımları kapsar:</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1-Sınıflandırma: Açıklar CVSS gibi standartlarla sınıflandırılır.</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2-Risk Değerlendirmesi: Potansiyel etkiler değerlendirilir.</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3-Önceliklendirme: Açıklar öncelik sırasına göre (yüksek, orta, düşük) sıralanır.</a:t>
            </a:r>
            <a:endParaRPr/>
          </a:p>
        </p:txBody>
      </p:sp>
      <p:pic>
        <p:nvPicPr>
          <p:cNvPr id="586" name="Google Shape;586;p73" descr="4773fe1e-a8a5-46e9-b2cd-713079eae1c7_900_900"/>
          <p:cNvPicPr preferRelativeResize="0"/>
          <p:nvPr/>
        </p:nvPicPr>
        <p:blipFill rotWithShape="1">
          <a:blip r:embed="rId3">
            <a:alphaModFix/>
          </a:blip>
          <a:srcRect/>
          <a:stretch/>
        </p:blipFill>
        <p:spPr>
          <a:xfrm>
            <a:off x="174369" y="1397001"/>
            <a:ext cx="2290445" cy="229044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83"/>
                                        </p:tgtEl>
                                        <p:attrNameLst>
                                          <p:attrName>style.visibility</p:attrName>
                                        </p:attrNameLst>
                                      </p:cBhvr>
                                      <p:to>
                                        <p:strVal val="visible"/>
                                      </p:to>
                                    </p:set>
                                    <p:anim calcmode="lin" valueType="num">
                                      <p:cBhvr additive="base">
                                        <p:cTn id="7" dur="500"/>
                                        <p:tgtEl>
                                          <p:spTgt spid="58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4"/>
                                        </p:tgtEl>
                                        <p:attrNameLst>
                                          <p:attrName>style.visibility</p:attrName>
                                        </p:attrNameLst>
                                      </p:cBhvr>
                                      <p:to>
                                        <p:strVal val="visible"/>
                                      </p:to>
                                    </p:set>
                                    <p:animEffect transition="in" filter="fade">
                                      <p:cBhvr>
                                        <p:cTn id="11" dur="5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9"/>
          <p:cNvPicPr preferRelativeResize="0"/>
          <p:nvPr/>
        </p:nvPicPr>
        <p:blipFill rotWithShape="1">
          <a:blip r:embed="rId3">
            <a:alphaModFix/>
          </a:blip>
          <a:srcRect/>
          <a:stretch/>
        </p:blipFill>
        <p:spPr>
          <a:xfrm>
            <a:off x="0" y="1381230"/>
            <a:ext cx="4277383" cy="2245626"/>
          </a:xfrm>
          <a:prstGeom prst="rect">
            <a:avLst/>
          </a:prstGeom>
          <a:noFill/>
          <a:ln>
            <a:noFill/>
          </a:ln>
        </p:spPr>
      </p:pic>
      <p:sp>
        <p:nvSpPr>
          <p:cNvPr id="209" name="Google Shape;209;p29"/>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10" name="Google Shape;210;p29"/>
          <p:cNvSpPr/>
          <p:nvPr/>
        </p:nvSpPr>
        <p:spPr>
          <a:xfrm>
            <a:off x="1631950" y="276225"/>
            <a:ext cx="5470525" cy="4813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rgbClr val="FF9900"/>
              </a:buClr>
              <a:buSzPts val="2800"/>
              <a:buFont typeface="Arial"/>
              <a:buNone/>
            </a:pPr>
            <a:r>
              <a:rPr lang="en-US" sz="2800" b="1" i="0" u="none" strike="noStrike" cap="small">
                <a:solidFill>
                  <a:srgbClr val="FF9900"/>
                </a:solidFill>
                <a:latin typeface="Arial"/>
                <a:ea typeface="Arial"/>
                <a:cs typeface="Arial"/>
                <a:sym typeface="Arial"/>
              </a:rPr>
              <a:t>1 </a:t>
            </a:r>
            <a:r>
              <a:rPr lang="en-US" sz="2800" b="1" i="0" u="none">
                <a:solidFill>
                  <a:srgbClr val="FF9900"/>
                </a:solidFill>
                <a:latin typeface="Arial"/>
                <a:ea typeface="Arial"/>
                <a:cs typeface="Arial"/>
                <a:sym typeface="Arial"/>
              </a:rPr>
              <a:t>SAST'</a:t>
            </a:r>
            <a:r>
              <a:rPr lang="en-US" sz="2800" b="1">
                <a:solidFill>
                  <a:srgbClr val="FF9900"/>
                </a:solidFill>
              </a:rPr>
              <a:t>ı</a:t>
            </a:r>
            <a:r>
              <a:rPr lang="en-US" sz="2800" b="1" i="0" u="none">
                <a:solidFill>
                  <a:srgbClr val="FF9900"/>
                </a:solidFill>
                <a:latin typeface="Arial"/>
                <a:ea typeface="Arial"/>
                <a:cs typeface="Arial"/>
                <a:sym typeface="Arial"/>
              </a:rPr>
              <a:t>n Önemi </a:t>
            </a:r>
            <a:r>
              <a:rPr lang="en-US" sz="2800" b="1" i="0" u="none" strike="noStrike" cap="small">
                <a:solidFill>
                  <a:srgbClr val="FF9900"/>
                </a:solidFill>
                <a:latin typeface="Arimo"/>
                <a:ea typeface="Arimo"/>
                <a:cs typeface="Arimo"/>
                <a:sym typeface="Arimo"/>
              </a:rPr>
              <a:t>:</a:t>
            </a:r>
            <a:endParaRPr/>
          </a:p>
        </p:txBody>
      </p:sp>
      <p:sp>
        <p:nvSpPr>
          <p:cNvPr id="211" name="Google Shape;211;p29"/>
          <p:cNvSpPr txBox="1"/>
          <p:nvPr/>
        </p:nvSpPr>
        <p:spPr>
          <a:xfrm>
            <a:off x="3993418" y="1318532"/>
            <a:ext cx="5080000"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Günümüzde yazılım güvenliği giderek daha kritik hale gelmektedir. SAST, yazılım geliştirme sürecinin erken aşamalarında güvenlik açıklarını tespit ederek, kötü niyetli saldırılara karşı önlem alınmasına yardımcı olur. Bu da hem kullanıcıların verilerinin korunmasını sağlar hem de şirketler için itibar ve finansal zararların önüne geçer.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9"/>
                                        </p:tgtEl>
                                        <p:attrNameLst>
                                          <p:attrName>style.visibility</p:attrName>
                                        </p:attrNameLst>
                                      </p:cBhvr>
                                      <p:to>
                                        <p:strVal val="visible"/>
                                      </p:to>
                                    </p:set>
                                    <p:anim calcmode="lin" valueType="num">
                                      <p:cBhvr additive="base">
                                        <p:cTn id="7" dur="500"/>
                                        <p:tgtEl>
                                          <p:spTgt spid="209"/>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4"/>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592" name="Google Shape;592;p74"/>
          <p:cNvSpPr/>
          <p:nvPr/>
        </p:nvSpPr>
        <p:spPr>
          <a:xfrm>
            <a:off x="1631950" y="276225"/>
            <a:ext cx="5470525" cy="482347"/>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rgbClr val="FF9900"/>
              </a:buClr>
              <a:buSzPts val="2800"/>
              <a:buFont typeface="Arial"/>
              <a:buNone/>
            </a:pPr>
            <a:r>
              <a:rPr lang="en-US" sz="2800" b="1" i="0" u="none" cap="small">
                <a:solidFill>
                  <a:srgbClr val="FF9900"/>
                </a:solidFill>
                <a:latin typeface="Arial"/>
                <a:ea typeface="Arial"/>
                <a:cs typeface="Arial"/>
                <a:sym typeface="Arial"/>
              </a:rPr>
              <a:t>Raporların Yönetimi ve Takibi</a:t>
            </a:r>
            <a:endParaRPr sz="2800" b="1" i="0" u="none" strike="noStrike" cap="small">
              <a:solidFill>
                <a:srgbClr val="FF9900"/>
              </a:solidFill>
              <a:latin typeface="Arial"/>
              <a:ea typeface="Arial"/>
              <a:cs typeface="Arial"/>
              <a:sym typeface="Arial"/>
            </a:endParaRPr>
          </a:p>
        </p:txBody>
      </p:sp>
      <p:sp>
        <p:nvSpPr>
          <p:cNvPr id="593" name="Google Shape;593;p74"/>
          <p:cNvSpPr txBox="1"/>
          <p:nvPr/>
        </p:nvSpPr>
        <p:spPr>
          <a:xfrm>
            <a:off x="2620009" y="1414879"/>
            <a:ext cx="6523991"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SAST raporlarının etkin yönetimi ve takibi, güvenlik açıklarının zamanında ve doğru bir şekilde giderilmesini sağlar. Bu süreç şu adımları içerir:</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1-Depolama: Raporlar merkezi bir depoda saklanır.</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2-Takip Sistemi: Güvenlik açıkları takip edilir.</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3-Periyodik İncelemeler: Açıklar düzenli olarak gözden geçirilir.</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4-Raporlama ve İletişim: Düzenli raporlar hazırlanır ve paylaşılır.</a:t>
            </a:r>
            <a:endParaRPr/>
          </a:p>
        </p:txBody>
      </p:sp>
      <p:pic>
        <p:nvPicPr>
          <p:cNvPr id="594" name="Google Shape;594;p74" descr="4773fe1e-a8a5-46e9-b2cd-713079eae1c7_900_900"/>
          <p:cNvPicPr preferRelativeResize="0"/>
          <p:nvPr/>
        </p:nvPicPr>
        <p:blipFill rotWithShape="1">
          <a:blip r:embed="rId3">
            <a:alphaModFix/>
          </a:blip>
          <a:srcRect/>
          <a:stretch/>
        </p:blipFill>
        <p:spPr>
          <a:xfrm>
            <a:off x="147073" y="1414879"/>
            <a:ext cx="2290445" cy="229044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91"/>
                                        </p:tgtEl>
                                        <p:attrNameLst>
                                          <p:attrName>style.visibility</p:attrName>
                                        </p:attrNameLst>
                                      </p:cBhvr>
                                      <p:to>
                                        <p:strVal val="visible"/>
                                      </p:to>
                                    </p:set>
                                    <p:anim calcmode="lin" valueType="num">
                                      <p:cBhvr additive="base">
                                        <p:cTn id="7" dur="500"/>
                                        <p:tgtEl>
                                          <p:spTgt spid="59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2"/>
                                        </p:tgtEl>
                                        <p:attrNameLst>
                                          <p:attrName>style.visibility</p:attrName>
                                        </p:attrNameLst>
                                      </p:cBhvr>
                                      <p:to>
                                        <p:strVal val="visible"/>
                                      </p:to>
                                    </p:set>
                                    <p:animEffect transition="in" filter="fade">
                                      <p:cBhvr>
                                        <p:cTn id="11" dur="500"/>
                                        <p:tgtEl>
                                          <p:spTgt spid="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Shape 598"/>
        <p:cNvGrpSpPr/>
        <p:nvPr/>
      </p:nvGrpSpPr>
      <p:grpSpPr>
        <a:xfrm>
          <a:off x="0" y="0"/>
          <a:ext cx="0" cy="0"/>
          <a:chOff x="0" y="0"/>
          <a:chExt cx="0" cy="0"/>
        </a:xfrm>
      </p:grpSpPr>
      <p:sp>
        <p:nvSpPr>
          <p:cNvPr id="599" name="Google Shape;599;p75"/>
          <p:cNvSpPr txBox="1"/>
          <p:nvPr/>
        </p:nvSpPr>
        <p:spPr>
          <a:xfrm>
            <a:off x="1755300" y="838100"/>
            <a:ext cx="5421300" cy="317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9900"/>
              </a:buClr>
              <a:buSzPts val="5000"/>
              <a:buFont typeface="Arimo"/>
              <a:buNone/>
            </a:pPr>
            <a:r>
              <a:rPr lang="en-US" sz="5000" b="1" i="0" u="none">
                <a:solidFill>
                  <a:srgbClr val="FF9900"/>
                </a:solidFill>
                <a:latin typeface="Arimo"/>
                <a:ea typeface="Arimo"/>
                <a:cs typeface="Arimo"/>
                <a:sym typeface="Arimo"/>
              </a:rPr>
              <a:t>SAST EN İYİ UYGULAMALAR VE STRATEJİLER</a:t>
            </a:r>
            <a:endParaRPr/>
          </a:p>
        </p:txBody>
      </p:sp>
      <p:sp>
        <p:nvSpPr>
          <p:cNvPr id="600" name="Google Shape;600;p75"/>
          <p:cNvSpPr txBox="1"/>
          <p:nvPr/>
        </p:nvSpPr>
        <p:spPr>
          <a:xfrm>
            <a:off x="891138" y="3916575"/>
            <a:ext cx="7204200" cy="5157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chemeClr val="lt1"/>
              </a:buClr>
              <a:buSzPts val="1100"/>
              <a:buFont typeface="Arimo"/>
              <a:buNone/>
            </a:pPr>
            <a:r>
              <a:rPr lang="en-US" sz="1100" b="0" i="0" u="none">
                <a:solidFill>
                  <a:schemeClr val="lt1"/>
                </a:solidFill>
                <a:latin typeface="Arimo"/>
                <a:ea typeface="Arimo"/>
                <a:cs typeface="Arimo"/>
                <a:sym typeface="Arimo"/>
              </a:rPr>
              <a:t>SAST'in etkili kullanımı için en iyi uygulamalar ve stratejiler. Otomasyon, entegrasyon, düzenli taramalar ve eğitim. SAST'in geleceği, yeni teknolojiler ve trendler.</a:t>
            </a:r>
            <a:endParaRPr/>
          </a:p>
        </p:txBody>
      </p:sp>
      <p:sp>
        <p:nvSpPr>
          <p:cNvPr id="601" name="Google Shape;601;p75"/>
          <p:cNvSpPr/>
          <p:nvPr/>
        </p:nvSpPr>
        <p:spPr>
          <a:xfrm rot="8100000">
            <a:off x="1143000" y="1346200"/>
            <a:ext cx="528638" cy="455613"/>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02" name="Google Shape;602;p75"/>
          <p:cNvSpPr/>
          <p:nvPr/>
        </p:nvSpPr>
        <p:spPr>
          <a:xfrm rot="1740000">
            <a:off x="1197733" y="2558642"/>
            <a:ext cx="411163" cy="354013"/>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03" name="Google Shape;603;p75"/>
          <p:cNvSpPr/>
          <p:nvPr/>
        </p:nvSpPr>
        <p:spPr>
          <a:xfrm rot="-10020000">
            <a:off x="7016750" y="1435100"/>
            <a:ext cx="528638" cy="454025"/>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04" name="Google Shape;604;p75"/>
          <p:cNvSpPr/>
          <p:nvPr/>
        </p:nvSpPr>
        <p:spPr>
          <a:xfrm rot="6360000">
            <a:off x="7516545" y="2559436"/>
            <a:ext cx="411163" cy="35242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9"/>
                                        </p:tgtEl>
                                        <p:attrNameLst>
                                          <p:attrName>style.visibility</p:attrName>
                                        </p:attrNameLst>
                                      </p:cBhvr>
                                      <p:to>
                                        <p:strVal val="visible"/>
                                      </p:to>
                                    </p:set>
                                    <p:animEffect transition="in" filter="fade">
                                      <p:cBhvr>
                                        <p:cTn id="7" dur="500"/>
                                        <p:tgtEl>
                                          <p:spTgt spid="59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0"/>
                                        </p:tgtEl>
                                        <p:attrNameLst>
                                          <p:attrName>style.visibility</p:attrName>
                                        </p:attrNameLst>
                                      </p:cBhvr>
                                      <p:to>
                                        <p:strVal val="visible"/>
                                      </p:to>
                                    </p:set>
                                    <p:animEffect transition="in" filter="fade">
                                      <p:cBhvr>
                                        <p:cTn id="11" dur="500"/>
                                        <p:tgtEl>
                                          <p:spTgt spid="6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1"/>
                                        </p:tgtEl>
                                        <p:attrNameLst>
                                          <p:attrName>style.visibility</p:attrName>
                                        </p:attrNameLst>
                                      </p:cBhvr>
                                      <p:to>
                                        <p:strVal val="visible"/>
                                      </p:to>
                                    </p:set>
                                    <p:animEffect transition="in" filter="fade">
                                      <p:cBhvr>
                                        <p:cTn id="15" dur="500"/>
                                        <p:tgtEl>
                                          <p:spTgt spid="60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03"/>
                                        </p:tgtEl>
                                        <p:attrNameLst>
                                          <p:attrName>style.visibility</p:attrName>
                                        </p:attrNameLst>
                                      </p:cBhvr>
                                      <p:to>
                                        <p:strVal val="visible"/>
                                      </p:to>
                                    </p:set>
                                    <p:animEffect transition="in" filter="fade">
                                      <p:cBhvr>
                                        <p:cTn id="19" dur="500"/>
                                        <p:tgtEl>
                                          <p:spTgt spid="60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02"/>
                                        </p:tgtEl>
                                        <p:attrNameLst>
                                          <p:attrName>style.visibility</p:attrName>
                                        </p:attrNameLst>
                                      </p:cBhvr>
                                      <p:to>
                                        <p:strVal val="visible"/>
                                      </p:to>
                                    </p:set>
                                    <p:animEffect transition="in" filter="fade">
                                      <p:cBhvr>
                                        <p:cTn id="23" dur="500"/>
                                        <p:tgtEl>
                                          <p:spTgt spid="60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04"/>
                                        </p:tgtEl>
                                        <p:attrNameLst>
                                          <p:attrName>style.visibility</p:attrName>
                                        </p:attrNameLst>
                                      </p:cBhvr>
                                      <p:to>
                                        <p:strVal val="visible"/>
                                      </p:to>
                                    </p:set>
                                    <p:animEffect transition="in" filter="fade">
                                      <p:cBhvr>
                                        <p:cTn id="27" dur="5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6"/>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10" name="Google Shape;610;p76"/>
          <p:cNvSpPr txBox="1"/>
          <p:nvPr/>
        </p:nvSpPr>
        <p:spPr>
          <a:xfrm>
            <a:off x="3225856" y="1512739"/>
            <a:ext cx="5080000" cy="2306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Otomasyon:</a:t>
            </a:r>
            <a:endParaRPr/>
          </a:p>
          <a:p>
            <a:pPr marL="0" marR="0" lvl="0" indent="45720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 Sürekli Entegrasyon (CI) ve Sürekli Teslimat (CD): SAST araçlarını CI/CD süreçlerine entegre ederek, kodun her değişiklikte otomatik olarak taranmasını sağlamak. Jenkins gibi bir CI/CD aracı kullanarak, her kod değişikliği sonrası SAST taraması yapılabilir ve bu taramaların sonuçları geliştirici ekibe anında bildirilir.</a:t>
            </a:r>
            <a:endParaRPr/>
          </a:p>
        </p:txBody>
      </p:sp>
      <p:pic>
        <p:nvPicPr>
          <p:cNvPr id="611" name="Google Shape;611;p76" descr="cicd"/>
          <p:cNvPicPr preferRelativeResize="0"/>
          <p:nvPr/>
        </p:nvPicPr>
        <p:blipFill rotWithShape="1">
          <a:blip r:embed="rId3">
            <a:alphaModFix/>
          </a:blip>
          <a:srcRect/>
          <a:stretch/>
        </p:blipFill>
        <p:spPr>
          <a:xfrm>
            <a:off x="291914" y="1823403"/>
            <a:ext cx="2907665" cy="1454150"/>
          </a:xfrm>
          <a:prstGeom prst="rect">
            <a:avLst/>
          </a:prstGeom>
          <a:noFill/>
          <a:ln>
            <a:noFill/>
          </a:ln>
        </p:spPr>
      </p:pic>
      <p:sp>
        <p:nvSpPr>
          <p:cNvPr id="612" name="Google Shape;612;p76"/>
          <p:cNvSpPr/>
          <p:nvPr/>
        </p:nvSpPr>
        <p:spPr>
          <a:xfrm>
            <a:off x="1083599" y="235533"/>
            <a:ext cx="5470525" cy="913234"/>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EN İYİ UYGULAMARI VE STRATEJİLER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9"/>
                                        </p:tgtEl>
                                        <p:attrNameLst>
                                          <p:attrName>style.visibility</p:attrName>
                                        </p:attrNameLst>
                                      </p:cBhvr>
                                      <p:to>
                                        <p:strVal val="visible"/>
                                      </p:to>
                                    </p:set>
                                    <p:anim calcmode="lin" valueType="num">
                                      <p:cBhvr additive="base">
                                        <p:cTn id="7" dur="500"/>
                                        <p:tgtEl>
                                          <p:spTgt spid="609"/>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2"/>
                                        </p:tgtEl>
                                        <p:attrNameLst>
                                          <p:attrName>style.visibility</p:attrName>
                                        </p:attrNameLst>
                                      </p:cBhvr>
                                      <p:to>
                                        <p:strVal val="visible"/>
                                      </p:to>
                                    </p:set>
                                    <p:animEffect transition="in" filter="fade">
                                      <p:cBhvr>
                                        <p:cTn id="11" dur="500"/>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7"/>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18" name="Google Shape;618;p77"/>
          <p:cNvSpPr/>
          <p:nvPr/>
        </p:nvSpPr>
        <p:spPr>
          <a:xfrm>
            <a:off x="1083599" y="235533"/>
            <a:ext cx="5470525" cy="913234"/>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EN İYİ UYGULAMARI VE STRATEJİLER</a:t>
            </a:r>
            <a:endParaRPr/>
          </a:p>
        </p:txBody>
      </p:sp>
      <p:sp>
        <p:nvSpPr>
          <p:cNvPr id="619" name="Google Shape;619;p77"/>
          <p:cNvSpPr txBox="1"/>
          <p:nvPr/>
        </p:nvSpPr>
        <p:spPr>
          <a:xfrm>
            <a:off x="3380582" y="1397001"/>
            <a:ext cx="5080000" cy="2306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Otomasyon:</a:t>
            </a:r>
            <a:endParaRPr/>
          </a:p>
          <a:p>
            <a:pPr marL="0" marR="0" lvl="0" indent="45720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 Otomatik Bildirimler, tespit edilen güvenlik açıkları için otomatik bildirim sistemleri kurarak, geliştiricilerin anında bilgilendirilmesini sağlamak. Örneğin, GitHub Actions kullanarak, pull request oluşturulduğunda otomatik SAST taraması yapılıp sonuçlar e-posta veya Slack üzerinden ekibe bildirilebilir.</a:t>
            </a:r>
            <a:endParaRPr/>
          </a:p>
        </p:txBody>
      </p:sp>
      <p:pic>
        <p:nvPicPr>
          <p:cNvPr id="620" name="Google Shape;620;p77" descr="cicd"/>
          <p:cNvPicPr preferRelativeResize="0"/>
          <p:nvPr/>
        </p:nvPicPr>
        <p:blipFill rotWithShape="1">
          <a:blip r:embed="rId3">
            <a:alphaModFix/>
          </a:blip>
          <a:srcRect/>
          <a:stretch/>
        </p:blipFill>
        <p:spPr>
          <a:xfrm>
            <a:off x="291914" y="1823403"/>
            <a:ext cx="2907665" cy="145415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17"/>
                                        </p:tgtEl>
                                        <p:attrNameLst>
                                          <p:attrName>style.visibility</p:attrName>
                                        </p:attrNameLst>
                                      </p:cBhvr>
                                      <p:to>
                                        <p:strVal val="visible"/>
                                      </p:to>
                                    </p:set>
                                    <p:anim calcmode="lin" valueType="num">
                                      <p:cBhvr additive="base">
                                        <p:cTn id="7" dur="500"/>
                                        <p:tgtEl>
                                          <p:spTgt spid="61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8"/>
                                        </p:tgtEl>
                                        <p:attrNameLst>
                                          <p:attrName>style.visibility</p:attrName>
                                        </p:attrNameLst>
                                      </p:cBhvr>
                                      <p:to>
                                        <p:strVal val="visible"/>
                                      </p:to>
                                    </p:set>
                                    <p:animEffect transition="in" filter="fade">
                                      <p:cBhvr>
                                        <p:cTn id="11" dur="500"/>
                                        <p:tgtEl>
                                          <p:spTgt spid="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8"/>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26" name="Google Shape;626;p78"/>
          <p:cNvSpPr txBox="1"/>
          <p:nvPr/>
        </p:nvSpPr>
        <p:spPr>
          <a:xfrm>
            <a:off x="3172460" y="1428157"/>
            <a:ext cx="5080000" cy="2306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Entegrasyon:</a:t>
            </a:r>
            <a:endParaRPr/>
          </a:p>
          <a:p>
            <a:pPr marL="0" marR="0" lvl="0" indent="45720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 IDE Entegrasyonu: SAST araçlarını geliştiricilerin kullandığı Entegre Geliştirme Ortamlarına (IDE) entegre ederek, hataların kod yazımı sırasında tespit edilmesini sağlamak. Visual Studio Code kullanarak, SonarLint gibi bir eklenti ile yazım sırasında güvenlik açıklarının belirlenmesi sağlanabilir.</a:t>
            </a:r>
            <a:endParaRPr/>
          </a:p>
        </p:txBody>
      </p:sp>
      <p:pic>
        <p:nvPicPr>
          <p:cNvPr id="627" name="Google Shape;627;p78" descr="unnamed"/>
          <p:cNvPicPr preferRelativeResize="0"/>
          <p:nvPr/>
        </p:nvPicPr>
        <p:blipFill rotWithShape="1">
          <a:blip r:embed="rId3">
            <a:alphaModFix/>
          </a:blip>
          <a:srcRect/>
          <a:stretch/>
        </p:blipFill>
        <p:spPr>
          <a:xfrm>
            <a:off x="462280" y="1559284"/>
            <a:ext cx="2044700" cy="2044700"/>
          </a:xfrm>
          <a:prstGeom prst="rect">
            <a:avLst/>
          </a:prstGeom>
          <a:noFill/>
          <a:ln>
            <a:noFill/>
          </a:ln>
        </p:spPr>
      </p:pic>
      <p:sp>
        <p:nvSpPr>
          <p:cNvPr id="628" name="Google Shape;628;p78"/>
          <p:cNvSpPr/>
          <p:nvPr/>
        </p:nvSpPr>
        <p:spPr>
          <a:xfrm>
            <a:off x="1083599" y="235533"/>
            <a:ext cx="5470525" cy="913234"/>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EN İYİ UYGULAMARI VE STRATEJİLER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25"/>
                                        </p:tgtEl>
                                        <p:attrNameLst>
                                          <p:attrName>style.visibility</p:attrName>
                                        </p:attrNameLst>
                                      </p:cBhvr>
                                      <p:to>
                                        <p:strVal val="visible"/>
                                      </p:to>
                                    </p:set>
                                    <p:anim calcmode="lin" valueType="num">
                                      <p:cBhvr additive="base">
                                        <p:cTn id="7" dur="500"/>
                                        <p:tgtEl>
                                          <p:spTgt spid="62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8"/>
                                        </p:tgtEl>
                                        <p:attrNameLst>
                                          <p:attrName>style.visibility</p:attrName>
                                        </p:attrNameLst>
                                      </p:cBhvr>
                                      <p:to>
                                        <p:strVal val="visible"/>
                                      </p:to>
                                    </p:set>
                                    <p:animEffect transition="in" filter="fade">
                                      <p:cBhvr>
                                        <p:cTn id="11" dur="5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9"/>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34" name="Google Shape;634;p79"/>
          <p:cNvSpPr txBox="1"/>
          <p:nvPr/>
        </p:nvSpPr>
        <p:spPr>
          <a:xfrm>
            <a:off x="3172460" y="1232412"/>
            <a:ext cx="5080000" cy="28613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Düzenli Taramalar:</a:t>
            </a:r>
            <a:endParaRPr/>
          </a:p>
          <a:p>
            <a:pPr marL="0" marR="0" lvl="0" indent="45720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Sürekli Tarama ve Denetim: Yazılım geliştirme sürecinin her aşamasında düzenli olarak SAST taramaları yapmak, güvenlik açıklarının erken tespit edilmesini sağlar.</a:t>
            </a:r>
            <a:endParaRPr/>
          </a:p>
          <a:p>
            <a:pPr marL="0" marR="0" lvl="0" indent="45720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Sık Güncellemeler ve Bakım: SAST araçlarının ve kurallarının düzenli olarak güncellenmesi, yeni güvenlik tehditlerine karşı koruma sağlar. Bu, yazılımın sürekli olarak güvenli kalmasını sağlar.</a:t>
            </a:r>
            <a:endParaRPr/>
          </a:p>
        </p:txBody>
      </p:sp>
      <p:pic>
        <p:nvPicPr>
          <p:cNvPr id="635" name="Google Shape;635;p79" descr="unnamed"/>
          <p:cNvPicPr preferRelativeResize="0"/>
          <p:nvPr/>
        </p:nvPicPr>
        <p:blipFill rotWithShape="1">
          <a:blip r:embed="rId3">
            <a:alphaModFix/>
          </a:blip>
          <a:srcRect/>
          <a:stretch/>
        </p:blipFill>
        <p:spPr>
          <a:xfrm>
            <a:off x="462280" y="1559284"/>
            <a:ext cx="2044700" cy="2044700"/>
          </a:xfrm>
          <a:prstGeom prst="rect">
            <a:avLst/>
          </a:prstGeom>
          <a:noFill/>
          <a:ln>
            <a:noFill/>
          </a:ln>
        </p:spPr>
      </p:pic>
      <p:sp>
        <p:nvSpPr>
          <p:cNvPr id="636" name="Google Shape;636;p79"/>
          <p:cNvSpPr/>
          <p:nvPr/>
        </p:nvSpPr>
        <p:spPr>
          <a:xfrm>
            <a:off x="1083599" y="235533"/>
            <a:ext cx="5470525" cy="913234"/>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EN İYİ UYGULAMARI VE STRATEJİLER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33"/>
                                        </p:tgtEl>
                                        <p:attrNameLst>
                                          <p:attrName>style.visibility</p:attrName>
                                        </p:attrNameLst>
                                      </p:cBhvr>
                                      <p:to>
                                        <p:strVal val="visible"/>
                                      </p:to>
                                    </p:set>
                                    <p:anim calcmode="lin" valueType="num">
                                      <p:cBhvr additive="base">
                                        <p:cTn id="7" dur="500"/>
                                        <p:tgtEl>
                                          <p:spTgt spid="63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6"/>
                                        </p:tgtEl>
                                        <p:attrNameLst>
                                          <p:attrName>style.visibility</p:attrName>
                                        </p:attrNameLst>
                                      </p:cBhvr>
                                      <p:to>
                                        <p:strVal val="visible"/>
                                      </p:to>
                                    </p:set>
                                    <p:animEffect transition="in" filter="fade">
                                      <p:cBhvr>
                                        <p:cTn id="11" dur="500"/>
                                        <p:tgtEl>
                                          <p:spTgt spid="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80" descr="cover-AI-in-Cybersecurity"/>
          <p:cNvPicPr preferRelativeResize="0"/>
          <p:nvPr/>
        </p:nvPicPr>
        <p:blipFill rotWithShape="1">
          <a:blip r:embed="rId3">
            <a:alphaModFix/>
          </a:blip>
          <a:srcRect/>
          <a:stretch/>
        </p:blipFill>
        <p:spPr>
          <a:xfrm>
            <a:off x="0" y="1857011"/>
            <a:ext cx="3613785" cy="1482090"/>
          </a:xfrm>
          <a:prstGeom prst="rect">
            <a:avLst/>
          </a:prstGeom>
          <a:noFill/>
          <a:ln>
            <a:noFill/>
          </a:ln>
        </p:spPr>
      </p:pic>
      <p:sp>
        <p:nvSpPr>
          <p:cNvPr id="642" name="Google Shape;642;p80"/>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43" name="Google Shape;643;p80"/>
          <p:cNvSpPr/>
          <p:nvPr/>
        </p:nvSpPr>
        <p:spPr>
          <a:xfrm>
            <a:off x="971179" y="394335"/>
            <a:ext cx="6176010" cy="5956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sp>
        <p:nvSpPr>
          <p:cNvPr id="644" name="Google Shape;644;p80"/>
          <p:cNvSpPr txBox="1"/>
          <p:nvPr/>
        </p:nvSpPr>
        <p:spPr>
          <a:xfrm>
            <a:off x="3613785" y="1305831"/>
            <a:ext cx="5080000" cy="25844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Yapay Zeka ve Makine Öğrenimi:</a:t>
            </a:r>
            <a:endParaRPr/>
          </a:p>
          <a:p>
            <a:pPr marL="0" marR="0" lvl="0" indent="45720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Gelişmiş Analiz: Yapay zeka ve makine öğrenimi kullanarak, daha hassas ve hızlı güvenlik analizi sağlamak. Bu teknolojiler, yanlış pozitif oranlarını azaltabilir ve güvenlik açıklarının daha etkili bir şekilde tespit edilmesini sağlayabilir. Örneğin, Codacy gibi araçlar, yapay zeka destekli analizler ile kodun daha derinlemesine incelenmesini sağlar.</a:t>
            </a:r>
            <a:endParaRPr/>
          </a:p>
        </p:txBody>
      </p:sp>
      <p:sp>
        <p:nvSpPr>
          <p:cNvPr id="645" name="Google Shape;645;p80"/>
          <p:cNvSpPr/>
          <p:nvPr/>
        </p:nvSpPr>
        <p:spPr>
          <a:xfrm>
            <a:off x="717550" y="394335"/>
            <a:ext cx="6176010" cy="5956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GELECEK TRENDLERİ</a:t>
            </a:r>
            <a:r>
              <a:rPr lang="en-US" sz="2800" b="1" i="0" u="none" strike="noStrike" cap="small">
                <a:solidFill>
                  <a:schemeClr val="lt1"/>
                </a:solidFill>
                <a:latin typeface="Arimo"/>
                <a:ea typeface="Arimo"/>
                <a:cs typeface="Arimo"/>
                <a:sym typeface="Arimo"/>
              </a:rPr>
              <a:t>:</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42"/>
                                        </p:tgtEl>
                                        <p:attrNameLst>
                                          <p:attrName>style.visibility</p:attrName>
                                        </p:attrNameLst>
                                      </p:cBhvr>
                                      <p:to>
                                        <p:strVal val="visible"/>
                                      </p:to>
                                    </p:set>
                                    <p:anim calcmode="lin" valueType="num">
                                      <p:cBhvr additive="base">
                                        <p:cTn id="7" dur="500"/>
                                        <p:tgtEl>
                                          <p:spTgt spid="642"/>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43"/>
                                        </p:tgtEl>
                                        <p:attrNameLst>
                                          <p:attrName>style.visibility</p:attrName>
                                        </p:attrNameLst>
                                      </p:cBhvr>
                                      <p:to>
                                        <p:strVal val="visible"/>
                                      </p:to>
                                    </p:set>
                                    <p:animEffect transition="in" filter="fade">
                                      <p:cBhvr>
                                        <p:cTn id="11" dur="500"/>
                                        <p:tgtEl>
                                          <p:spTgt spid="6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5"/>
                                        </p:tgtEl>
                                        <p:attrNameLst>
                                          <p:attrName>style.visibility</p:attrName>
                                        </p:attrNameLst>
                                      </p:cBhvr>
                                      <p:to>
                                        <p:strVal val="visible"/>
                                      </p:to>
                                    </p:set>
                                    <p:animEffect transition="in" filter="fade">
                                      <p:cBhvr>
                                        <p:cTn id="15" dur="500"/>
                                        <p:tgtEl>
                                          <p:spTgt spid="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81"/>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51" name="Google Shape;651;p81"/>
          <p:cNvSpPr/>
          <p:nvPr/>
        </p:nvSpPr>
        <p:spPr>
          <a:xfrm>
            <a:off x="1631950" y="276225"/>
            <a:ext cx="6176010" cy="5956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sp>
        <p:nvSpPr>
          <p:cNvPr id="652" name="Google Shape;652;p81"/>
          <p:cNvSpPr txBox="1"/>
          <p:nvPr/>
        </p:nvSpPr>
        <p:spPr>
          <a:xfrm>
            <a:off x="3172460" y="1045845"/>
            <a:ext cx="5778500" cy="34150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 Bulut Tabanlı Çözümler:</a:t>
            </a:r>
            <a:endParaRPr/>
          </a:p>
          <a:p>
            <a:pPr marL="0" marR="0" lvl="0" indent="45720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Esneklik ve Ölçeklenebilirlik: Bulut tabanlı SAST çözümleri, esnek ve ölçeklenebilir bir yapı sunarak, farklı büyüklükteki projelerde etkili kullanım sağlar. SonarCloud, bulut tabanlı bir SAST aracı olarak geniş kapsamlı ve esnek tarama hizmetleri sunar.</a:t>
            </a:r>
            <a:endParaRPr/>
          </a:p>
          <a:p>
            <a:pPr marL="0" marR="0" lvl="0" indent="457200" algn="l" rtl="0">
              <a:lnSpc>
                <a:spcPct val="100000"/>
              </a:lnSpc>
              <a:spcBef>
                <a:spcPts val="0"/>
              </a:spcBef>
              <a:spcAft>
                <a:spcPts val="0"/>
              </a:spcAft>
              <a:buClr>
                <a:schemeClr val="dk1"/>
              </a:buClr>
              <a:buSzPts val="1800"/>
              <a:buFont typeface="Arial"/>
              <a:buNone/>
            </a:pPr>
            <a:endParaRPr sz="1800" b="0" i="0" u="none">
              <a:solidFill>
                <a:srgbClr val="111111"/>
              </a:solidFill>
              <a:latin typeface="Quattrocento Sans"/>
              <a:ea typeface="Quattrocento Sans"/>
              <a:cs typeface="Quattrocento Sans"/>
              <a:sym typeface="Quattrocento Sans"/>
            </a:endParaRPr>
          </a:p>
          <a:p>
            <a:pPr marL="0" marR="0" lvl="0" indent="45720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Entegrasyon Kolaylığı: Bulut tabanlı çözümler, farklı platformlar ve araçlarla daha kolay entegrasyon sağlayarak, iş süreçlerini optimize eder. AWS CodePipeline ile entegre çalışan bir bulut SAST aracı, sürekli entegrasyon süreçlerinde büyük kolaylık sağlar.</a:t>
            </a:r>
            <a:endParaRPr/>
          </a:p>
        </p:txBody>
      </p:sp>
      <p:pic>
        <p:nvPicPr>
          <p:cNvPr id="653" name="Google Shape;653;p81" descr="cloud-security"/>
          <p:cNvPicPr preferRelativeResize="0"/>
          <p:nvPr/>
        </p:nvPicPr>
        <p:blipFill rotWithShape="1">
          <a:blip r:embed="rId3">
            <a:alphaModFix/>
          </a:blip>
          <a:srcRect/>
          <a:stretch/>
        </p:blipFill>
        <p:spPr>
          <a:xfrm>
            <a:off x="-680720" y="871855"/>
            <a:ext cx="4848225" cy="3238500"/>
          </a:xfrm>
          <a:prstGeom prst="rect">
            <a:avLst/>
          </a:prstGeom>
          <a:noFill/>
          <a:ln>
            <a:noFill/>
          </a:ln>
        </p:spPr>
      </p:pic>
      <p:sp>
        <p:nvSpPr>
          <p:cNvPr id="654" name="Google Shape;654;p81"/>
          <p:cNvSpPr/>
          <p:nvPr/>
        </p:nvSpPr>
        <p:spPr>
          <a:xfrm>
            <a:off x="717550" y="394335"/>
            <a:ext cx="6176010" cy="5956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GELECEK TRENDLERİ</a:t>
            </a:r>
            <a:r>
              <a:rPr lang="en-US" sz="2800" b="1" i="0" u="none" strike="noStrike" cap="small">
                <a:solidFill>
                  <a:schemeClr val="lt1"/>
                </a:solidFill>
                <a:latin typeface="Arimo"/>
                <a:ea typeface="Arimo"/>
                <a:cs typeface="Arimo"/>
                <a:sym typeface="Arimo"/>
              </a:rPr>
              <a:t>:</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50"/>
                                        </p:tgtEl>
                                        <p:attrNameLst>
                                          <p:attrName>style.visibility</p:attrName>
                                        </p:attrNameLst>
                                      </p:cBhvr>
                                      <p:to>
                                        <p:strVal val="visible"/>
                                      </p:to>
                                    </p:set>
                                    <p:anim calcmode="lin" valueType="num">
                                      <p:cBhvr additive="base">
                                        <p:cTn id="7" dur="500"/>
                                        <p:tgtEl>
                                          <p:spTgt spid="65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1"/>
                                        </p:tgtEl>
                                        <p:attrNameLst>
                                          <p:attrName>style.visibility</p:attrName>
                                        </p:attrNameLst>
                                      </p:cBhvr>
                                      <p:to>
                                        <p:strVal val="visible"/>
                                      </p:to>
                                    </p:set>
                                    <p:animEffect transition="in" filter="fade">
                                      <p:cBhvr>
                                        <p:cTn id="11" dur="500"/>
                                        <p:tgtEl>
                                          <p:spTgt spid="6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4"/>
                                        </p:tgtEl>
                                        <p:attrNameLst>
                                          <p:attrName>style.visibility</p:attrName>
                                        </p:attrNameLst>
                                      </p:cBhvr>
                                      <p:to>
                                        <p:strVal val="visible"/>
                                      </p:to>
                                    </p:set>
                                    <p:animEffect transition="in" filter="fade">
                                      <p:cBhvr>
                                        <p:cTn id="15" dur="500"/>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82"/>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60" name="Google Shape;660;p82"/>
          <p:cNvSpPr/>
          <p:nvPr/>
        </p:nvSpPr>
        <p:spPr>
          <a:xfrm>
            <a:off x="1631950" y="276225"/>
            <a:ext cx="6176010" cy="5956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sp>
        <p:nvSpPr>
          <p:cNvPr id="661" name="Google Shape;661;p82"/>
          <p:cNvSpPr txBox="1"/>
          <p:nvPr/>
        </p:nvSpPr>
        <p:spPr>
          <a:xfrm>
            <a:off x="3172460" y="1526406"/>
            <a:ext cx="5778500"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 DevSecOps:</a:t>
            </a:r>
            <a:endParaRPr/>
          </a:p>
          <a:p>
            <a:pPr marL="0" marR="0" lvl="0" indent="45720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Güvenli Yazılım Geliştirme: DevSecOps yaklaşımı ile güvenlik, yazılım geliştirme sürecinin başından itibaren entegre edilerek, güvenliğin tüm süreç boyunca sağlanması hedeflenir. Örneğin, DevSecOps kültürüne sahip bir ekip, her yazılım geliştirme adımında güvenlik kontrollerini devreye alarak çalışır.</a:t>
            </a:r>
            <a:endParaRPr/>
          </a:p>
          <a:p>
            <a:pPr marL="0" marR="0" lvl="0" indent="457200" algn="l" rtl="0">
              <a:lnSpc>
                <a:spcPct val="100000"/>
              </a:lnSpc>
              <a:spcBef>
                <a:spcPts val="0"/>
              </a:spcBef>
              <a:spcAft>
                <a:spcPts val="0"/>
              </a:spcAft>
              <a:buClr>
                <a:schemeClr val="dk1"/>
              </a:buClr>
              <a:buSzPts val="1800"/>
              <a:buFont typeface="Arial"/>
              <a:buNone/>
            </a:pPr>
            <a:endParaRPr sz="1800" b="0" i="0" u="none">
              <a:solidFill>
                <a:srgbClr val="111111"/>
              </a:solidFill>
              <a:latin typeface="Quattrocento Sans"/>
              <a:ea typeface="Quattrocento Sans"/>
              <a:cs typeface="Quattrocento Sans"/>
              <a:sym typeface="Quattrocento Sans"/>
            </a:endParaRPr>
          </a:p>
        </p:txBody>
      </p:sp>
      <p:pic>
        <p:nvPicPr>
          <p:cNvPr id="662" name="Google Shape;662;p82" descr="images"/>
          <p:cNvPicPr preferRelativeResize="0"/>
          <p:nvPr/>
        </p:nvPicPr>
        <p:blipFill rotWithShape="1">
          <a:blip r:embed="rId3">
            <a:alphaModFix/>
          </a:blip>
          <a:srcRect/>
          <a:stretch/>
        </p:blipFill>
        <p:spPr>
          <a:xfrm>
            <a:off x="185420" y="1875705"/>
            <a:ext cx="2838450" cy="1609725"/>
          </a:xfrm>
          <a:prstGeom prst="rect">
            <a:avLst/>
          </a:prstGeom>
          <a:noFill/>
          <a:ln>
            <a:noFill/>
          </a:ln>
        </p:spPr>
      </p:pic>
      <p:sp>
        <p:nvSpPr>
          <p:cNvPr id="663" name="Google Shape;663;p82"/>
          <p:cNvSpPr/>
          <p:nvPr/>
        </p:nvSpPr>
        <p:spPr>
          <a:xfrm>
            <a:off x="717550" y="394335"/>
            <a:ext cx="6176010" cy="5956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GELECEK TRENDLERİ</a:t>
            </a:r>
            <a:r>
              <a:rPr lang="en-US" sz="2800" b="1" i="0" u="none" strike="noStrike" cap="small">
                <a:solidFill>
                  <a:schemeClr val="lt1"/>
                </a:solidFill>
                <a:latin typeface="Arimo"/>
                <a:ea typeface="Arimo"/>
                <a:cs typeface="Arimo"/>
                <a:sym typeface="Arimo"/>
              </a:rPr>
              <a:t>:</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59"/>
                                        </p:tgtEl>
                                        <p:attrNameLst>
                                          <p:attrName>style.visibility</p:attrName>
                                        </p:attrNameLst>
                                      </p:cBhvr>
                                      <p:to>
                                        <p:strVal val="visible"/>
                                      </p:to>
                                    </p:set>
                                    <p:anim calcmode="lin" valueType="num">
                                      <p:cBhvr additive="base">
                                        <p:cTn id="7" dur="500"/>
                                        <p:tgtEl>
                                          <p:spTgt spid="659"/>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0"/>
                                        </p:tgtEl>
                                        <p:attrNameLst>
                                          <p:attrName>style.visibility</p:attrName>
                                        </p:attrNameLst>
                                      </p:cBhvr>
                                      <p:to>
                                        <p:strVal val="visible"/>
                                      </p:to>
                                    </p:set>
                                    <p:animEffect transition="in" filter="fade">
                                      <p:cBhvr>
                                        <p:cTn id="11" dur="500"/>
                                        <p:tgtEl>
                                          <p:spTgt spid="66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63"/>
                                        </p:tgtEl>
                                        <p:attrNameLst>
                                          <p:attrName>style.visibility</p:attrName>
                                        </p:attrNameLst>
                                      </p:cBhvr>
                                      <p:to>
                                        <p:strVal val="visible"/>
                                      </p:to>
                                    </p:set>
                                    <p:animEffect transition="in" filter="fade">
                                      <p:cBhvr>
                                        <p:cTn id="15" dur="5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3"/>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69" name="Google Shape;669;p83"/>
          <p:cNvSpPr/>
          <p:nvPr/>
        </p:nvSpPr>
        <p:spPr>
          <a:xfrm>
            <a:off x="1631950" y="276225"/>
            <a:ext cx="6176010" cy="5956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sp>
        <p:nvSpPr>
          <p:cNvPr id="670" name="Google Shape;670;p83"/>
          <p:cNvSpPr txBox="1"/>
          <p:nvPr/>
        </p:nvSpPr>
        <p:spPr>
          <a:xfrm>
            <a:off x="3172460" y="1560830"/>
            <a:ext cx="5778500" cy="20300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111"/>
              </a:buClr>
              <a:buSzPts val="1800"/>
              <a:buFont typeface="Quattrocento Sans"/>
              <a:buNone/>
            </a:pPr>
            <a:r>
              <a:rPr lang="en-US" sz="1800" b="1" i="0" u="none">
                <a:solidFill>
                  <a:srgbClr val="111111"/>
                </a:solidFill>
                <a:latin typeface="Quattrocento Sans"/>
                <a:ea typeface="Quattrocento Sans"/>
                <a:cs typeface="Quattrocento Sans"/>
                <a:sym typeface="Quattrocento Sans"/>
              </a:rPr>
              <a:t> Regülasyon ve Standartlar:</a:t>
            </a:r>
            <a:endParaRPr/>
          </a:p>
          <a:p>
            <a:pPr marL="0" marR="0" lvl="0" indent="457200" algn="l" rtl="0">
              <a:lnSpc>
                <a:spcPct val="100000"/>
              </a:lnSpc>
              <a:spcBef>
                <a:spcPts val="0"/>
              </a:spcBef>
              <a:spcAft>
                <a:spcPts val="0"/>
              </a:spcAft>
              <a:buClr>
                <a:srgbClr val="111111"/>
              </a:buClr>
              <a:buSzPts val="1800"/>
              <a:buFont typeface="Quattrocento Sans"/>
              <a:buNone/>
            </a:pPr>
            <a:r>
              <a:rPr lang="en-US" sz="1800" b="0" i="0" u="none">
                <a:solidFill>
                  <a:srgbClr val="111111"/>
                </a:solidFill>
                <a:latin typeface="Quattrocento Sans"/>
                <a:ea typeface="Quattrocento Sans"/>
                <a:cs typeface="Quattrocento Sans"/>
                <a:sym typeface="Quattrocento Sans"/>
              </a:rPr>
              <a:t>Uyum ve Sertifikasyon: SAST kullanımının yasal ve endüstri standartlarına uyumu artıracak yönde gelişmesi. GDPR, HIPAA gibi düzenlemelere uyumlu çözümler geliştirilmesi. Örneğin, sağlık sektöründe faaliyet gösteren bir yazılım şirketi, HIPAA uyumluluğu için düzenli SAST taramaları yapar ve sonuçları belgeler.</a:t>
            </a:r>
            <a:endParaRPr/>
          </a:p>
        </p:txBody>
      </p:sp>
      <p:pic>
        <p:nvPicPr>
          <p:cNvPr id="671" name="Google Shape;671;p83" descr="images"/>
          <p:cNvPicPr preferRelativeResize="0"/>
          <p:nvPr/>
        </p:nvPicPr>
        <p:blipFill rotWithShape="1">
          <a:blip r:embed="rId3">
            <a:alphaModFix/>
          </a:blip>
          <a:srcRect/>
          <a:stretch/>
        </p:blipFill>
        <p:spPr>
          <a:xfrm>
            <a:off x="185420" y="1771014"/>
            <a:ext cx="2838450" cy="1609725"/>
          </a:xfrm>
          <a:prstGeom prst="rect">
            <a:avLst/>
          </a:prstGeom>
          <a:noFill/>
          <a:ln>
            <a:noFill/>
          </a:ln>
        </p:spPr>
      </p:pic>
      <p:sp>
        <p:nvSpPr>
          <p:cNvPr id="672" name="Google Shape;672;p83"/>
          <p:cNvSpPr/>
          <p:nvPr/>
        </p:nvSpPr>
        <p:spPr>
          <a:xfrm>
            <a:off x="717550" y="394335"/>
            <a:ext cx="6176010" cy="59563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2800" b="1" i="0" u="none" strike="noStrike" cap="small">
                <a:solidFill>
                  <a:schemeClr val="lt1"/>
                </a:solidFill>
                <a:latin typeface="Arimo"/>
                <a:ea typeface="Arimo"/>
                <a:cs typeface="Arimo"/>
                <a:sym typeface="Arimo"/>
              </a:rPr>
              <a:t>2.</a:t>
            </a:r>
            <a:r>
              <a:rPr lang="en-US" sz="2800" b="1" i="0" u="none" strike="noStrike" cap="small">
                <a:solidFill>
                  <a:srgbClr val="FF9900"/>
                </a:solidFill>
                <a:latin typeface="Arial"/>
                <a:ea typeface="Arial"/>
                <a:cs typeface="Arial"/>
                <a:sym typeface="Arial"/>
              </a:rPr>
              <a:t>SAST GELECEK TRENDLERİ</a:t>
            </a:r>
            <a:r>
              <a:rPr lang="en-US" sz="2800" b="1" i="0" u="none" strike="noStrike" cap="small">
                <a:solidFill>
                  <a:schemeClr val="lt1"/>
                </a:solidFill>
                <a:latin typeface="Arimo"/>
                <a:ea typeface="Arimo"/>
                <a:cs typeface="Arimo"/>
                <a:sym typeface="Arimo"/>
              </a:rPr>
              <a:t>:</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68"/>
                                        </p:tgtEl>
                                        <p:attrNameLst>
                                          <p:attrName>style.visibility</p:attrName>
                                        </p:attrNameLst>
                                      </p:cBhvr>
                                      <p:to>
                                        <p:strVal val="visible"/>
                                      </p:to>
                                    </p:set>
                                    <p:anim calcmode="lin" valueType="num">
                                      <p:cBhvr additive="base">
                                        <p:cTn id="7" dur="500"/>
                                        <p:tgtEl>
                                          <p:spTgt spid="668"/>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9"/>
                                        </p:tgtEl>
                                        <p:attrNameLst>
                                          <p:attrName>style.visibility</p:attrName>
                                        </p:attrNameLst>
                                      </p:cBhvr>
                                      <p:to>
                                        <p:strVal val="visible"/>
                                      </p:to>
                                    </p:set>
                                    <p:animEffect transition="in" filter="fade">
                                      <p:cBhvr>
                                        <p:cTn id="11" dur="500"/>
                                        <p:tgtEl>
                                          <p:spTgt spid="66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72"/>
                                        </p:tgtEl>
                                        <p:attrNameLst>
                                          <p:attrName>style.visibility</p:attrName>
                                        </p:attrNameLst>
                                      </p:cBhvr>
                                      <p:to>
                                        <p:strVal val="visible"/>
                                      </p:to>
                                    </p:set>
                                    <p:animEffect transition="in" filter="fade">
                                      <p:cBhvr>
                                        <p:cTn id="15" dur="500"/>
                                        <p:tgtEl>
                                          <p:spTgt spid="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0"/>
          <p:cNvPicPr preferRelativeResize="0"/>
          <p:nvPr/>
        </p:nvPicPr>
        <p:blipFill rotWithShape="1">
          <a:blip r:embed="rId3">
            <a:alphaModFix/>
          </a:blip>
          <a:srcRect/>
          <a:stretch/>
        </p:blipFill>
        <p:spPr>
          <a:xfrm>
            <a:off x="0" y="1381230"/>
            <a:ext cx="4277383" cy="2245626"/>
          </a:xfrm>
          <a:prstGeom prst="rect">
            <a:avLst/>
          </a:prstGeom>
          <a:noFill/>
          <a:ln>
            <a:noFill/>
          </a:ln>
        </p:spPr>
      </p:pic>
      <p:sp>
        <p:nvSpPr>
          <p:cNvPr id="217" name="Google Shape;217;p30"/>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18" name="Google Shape;218;p30"/>
          <p:cNvSpPr/>
          <p:nvPr/>
        </p:nvSpPr>
        <p:spPr>
          <a:xfrm>
            <a:off x="1631950" y="276225"/>
            <a:ext cx="5470525" cy="482347"/>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rgbClr val="FF9900"/>
              </a:buClr>
              <a:buSzPts val="2800"/>
              <a:buFont typeface="Arial"/>
              <a:buNone/>
            </a:pPr>
            <a:r>
              <a:rPr lang="en-US" sz="2800" b="1" i="0" u="none">
                <a:solidFill>
                  <a:srgbClr val="FF9900"/>
                </a:solidFill>
                <a:latin typeface="Arial"/>
                <a:ea typeface="Arial"/>
                <a:cs typeface="Arial"/>
                <a:sym typeface="Arial"/>
              </a:rPr>
              <a:t>SAST'</a:t>
            </a:r>
            <a:r>
              <a:rPr lang="en-US" sz="2800" b="1">
                <a:solidFill>
                  <a:srgbClr val="FF9900"/>
                </a:solidFill>
              </a:rPr>
              <a:t>ı</a:t>
            </a:r>
            <a:r>
              <a:rPr lang="en-US" sz="2800" b="1" i="0" u="none">
                <a:solidFill>
                  <a:srgbClr val="FF9900"/>
                </a:solidFill>
                <a:latin typeface="Arial"/>
                <a:ea typeface="Arial"/>
                <a:cs typeface="Arial"/>
                <a:sym typeface="Arial"/>
              </a:rPr>
              <a:t>n Amacı</a:t>
            </a:r>
            <a:endParaRPr sz="2800" b="1" i="0" u="none" strike="noStrike" cap="small">
              <a:solidFill>
                <a:srgbClr val="FF9900"/>
              </a:solidFill>
              <a:latin typeface="Arimo"/>
              <a:ea typeface="Arimo"/>
              <a:cs typeface="Arimo"/>
              <a:sym typeface="Arimo"/>
            </a:endParaRPr>
          </a:p>
        </p:txBody>
      </p:sp>
      <p:sp>
        <p:nvSpPr>
          <p:cNvPr id="219" name="Google Shape;219;p30"/>
          <p:cNvSpPr txBox="1"/>
          <p:nvPr/>
        </p:nvSpPr>
        <p:spPr>
          <a:xfrm>
            <a:off x="4006767" y="1349881"/>
            <a:ext cx="5080000"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Yazılım Güvenliği ve SAST İlişkisi:</a:t>
            </a:r>
            <a:r>
              <a:rPr lang="en-US" sz="1800" b="0" i="0" u="none">
                <a:solidFill>
                  <a:schemeClr val="dk1"/>
                </a:solidFill>
                <a:latin typeface="Arial"/>
                <a:ea typeface="Arial"/>
                <a:cs typeface="Arial"/>
                <a:sym typeface="Arial"/>
              </a:rPr>
              <a:t> Yazılım güvenliği, modern bilgi teknolojisinin temel taşlarından biridir. SAST, yazılım geliştirme sürecinin erken aşamalarında güvenlik açıklarını tespit ederek, yazılımın güvenilirliğini artırmayı hedefler. Böylece, kötü niyetli saldırıları önlemek ve kullanıcıların güvenliğini sağlamak mümkün olur.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7"/>
                                        </p:tgtEl>
                                        <p:attrNameLst>
                                          <p:attrName>style.visibility</p:attrName>
                                        </p:attrNameLst>
                                      </p:cBhvr>
                                      <p:to>
                                        <p:strVal val="visible"/>
                                      </p:to>
                                    </p:set>
                                    <p:anim calcmode="lin" valueType="num">
                                      <p:cBhvr additive="base">
                                        <p:cTn id="7" dur="500"/>
                                        <p:tgtEl>
                                          <p:spTgt spid="21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8"/>
                                        </p:tgtEl>
                                        <p:attrNameLst>
                                          <p:attrName>style.visibility</p:attrName>
                                        </p:attrNameLst>
                                      </p:cBhvr>
                                      <p:to>
                                        <p:strVal val="visible"/>
                                      </p:to>
                                    </p:set>
                                    <p:animEffect transition="in" filter="fade">
                                      <p:cBhvr>
                                        <p:cTn id="11"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Shape 676"/>
        <p:cNvGrpSpPr/>
        <p:nvPr/>
      </p:nvGrpSpPr>
      <p:grpSpPr>
        <a:xfrm>
          <a:off x="0" y="0"/>
          <a:ext cx="0" cy="0"/>
          <a:chOff x="0" y="0"/>
          <a:chExt cx="0" cy="0"/>
        </a:xfrm>
      </p:grpSpPr>
      <p:sp>
        <p:nvSpPr>
          <p:cNvPr id="677" name="Google Shape;677;p84"/>
          <p:cNvSpPr txBox="1"/>
          <p:nvPr/>
        </p:nvSpPr>
        <p:spPr>
          <a:xfrm>
            <a:off x="1755305" y="1349999"/>
            <a:ext cx="5475900" cy="2401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9900"/>
              </a:buClr>
              <a:buSzPts val="5000"/>
              <a:buFont typeface="Arimo"/>
              <a:buNone/>
            </a:pPr>
            <a:r>
              <a:rPr lang="en-US" sz="5000" b="1">
                <a:solidFill>
                  <a:srgbClr val="FF9900"/>
                </a:solidFill>
                <a:latin typeface="Arimo"/>
                <a:ea typeface="Arimo"/>
                <a:cs typeface="Arimo"/>
                <a:sym typeface="Arimo"/>
              </a:rPr>
              <a:t>SonarQube </a:t>
            </a:r>
            <a:endParaRPr/>
          </a:p>
          <a:p>
            <a:pPr marL="0" marR="0" lvl="0" indent="0" algn="ctr" rtl="0">
              <a:lnSpc>
                <a:spcPct val="100000"/>
              </a:lnSpc>
              <a:spcBef>
                <a:spcPts val="0"/>
              </a:spcBef>
              <a:spcAft>
                <a:spcPts val="0"/>
              </a:spcAft>
              <a:buClr>
                <a:srgbClr val="FF9900"/>
              </a:buClr>
              <a:buSzPts val="5000"/>
              <a:buFont typeface="Arimo"/>
              <a:buNone/>
            </a:pPr>
            <a:r>
              <a:rPr lang="en-US" sz="5000" b="1">
                <a:solidFill>
                  <a:srgbClr val="FF9900"/>
                </a:solidFill>
                <a:latin typeface="Arimo"/>
                <a:ea typeface="Arimo"/>
                <a:cs typeface="Arimo"/>
                <a:sym typeface="Arimo"/>
              </a:rPr>
              <a:t>İle Nasıl Kod Analizi Yapılır?</a:t>
            </a:r>
            <a:endParaRPr/>
          </a:p>
        </p:txBody>
      </p:sp>
      <p:sp>
        <p:nvSpPr>
          <p:cNvPr id="678" name="Google Shape;678;p84"/>
          <p:cNvSpPr txBox="1"/>
          <p:nvPr/>
        </p:nvSpPr>
        <p:spPr>
          <a:xfrm>
            <a:off x="965200" y="3495675"/>
            <a:ext cx="72042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chemeClr val="lt1"/>
              </a:buClr>
              <a:buSzPts val="1100"/>
              <a:buFont typeface="Arimo"/>
              <a:buNone/>
            </a:pPr>
            <a:endParaRPr/>
          </a:p>
        </p:txBody>
      </p:sp>
      <p:sp>
        <p:nvSpPr>
          <p:cNvPr id="679" name="Google Shape;679;p84"/>
          <p:cNvSpPr/>
          <p:nvPr/>
        </p:nvSpPr>
        <p:spPr>
          <a:xfrm rot="8100000">
            <a:off x="1142988" y="1346158"/>
            <a:ext cx="528633" cy="455660"/>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80" name="Google Shape;680;p84"/>
          <p:cNvSpPr/>
          <p:nvPr/>
        </p:nvSpPr>
        <p:spPr>
          <a:xfrm rot="1738647">
            <a:off x="1197786" y="2558579"/>
            <a:ext cx="411175" cy="35397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81" name="Google Shape;681;p84"/>
          <p:cNvSpPr/>
          <p:nvPr/>
        </p:nvSpPr>
        <p:spPr>
          <a:xfrm rot="-10020762">
            <a:off x="7016686" y="1435064"/>
            <a:ext cx="528622" cy="454104"/>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82" name="Google Shape;682;p84"/>
          <p:cNvSpPr/>
          <p:nvPr/>
        </p:nvSpPr>
        <p:spPr>
          <a:xfrm rot="6360859">
            <a:off x="7516603" y="2559366"/>
            <a:ext cx="411052" cy="352371"/>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7"/>
                                        </p:tgtEl>
                                        <p:attrNameLst>
                                          <p:attrName>style.visibility</p:attrName>
                                        </p:attrNameLst>
                                      </p:cBhvr>
                                      <p:to>
                                        <p:strVal val="visible"/>
                                      </p:to>
                                    </p:set>
                                    <p:animEffect transition="in" filter="fade">
                                      <p:cBhvr>
                                        <p:cTn id="7" dur="500"/>
                                        <p:tgtEl>
                                          <p:spTgt spid="67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8"/>
                                        </p:tgtEl>
                                        <p:attrNameLst>
                                          <p:attrName>style.visibility</p:attrName>
                                        </p:attrNameLst>
                                      </p:cBhvr>
                                      <p:to>
                                        <p:strVal val="visible"/>
                                      </p:to>
                                    </p:set>
                                    <p:animEffect transition="in" filter="fade">
                                      <p:cBhvr>
                                        <p:cTn id="11" dur="500"/>
                                        <p:tgtEl>
                                          <p:spTgt spid="67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79"/>
                                        </p:tgtEl>
                                        <p:attrNameLst>
                                          <p:attrName>style.visibility</p:attrName>
                                        </p:attrNameLst>
                                      </p:cBhvr>
                                      <p:to>
                                        <p:strVal val="visible"/>
                                      </p:to>
                                    </p:set>
                                    <p:animEffect transition="in" filter="fade">
                                      <p:cBhvr>
                                        <p:cTn id="15" dur="500"/>
                                        <p:tgtEl>
                                          <p:spTgt spid="67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81"/>
                                        </p:tgtEl>
                                        <p:attrNameLst>
                                          <p:attrName>style.visibility</p:attrName>
                                        </p:attrNameLst>
                                      </p:cBhvr>
                                      <p:to>
                                        <p:strVal val="visible"/>
                                      </p:to>
                                    </p:set>
                                    <p:animEffect transition="in" filter="fade">
                                      <p:cBhvr>
                                        <p:cTn id="19" dur="500"/>
                                        <p:tgtEl>
                                          <p:spTgt spid="68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80"/>
                                        </p:tgtEl>
                                        <p:attrNameLst>
                                          <p:attrName>style.visibility</p:attrName>
                                        </p:attrNameLst>
                                      </p:cBhvr>
                                      <p:to>
                                        <p:strVal val="visible"/>
                                      </p:to>
                                    </p:set>
                                    <p:animEffect transition="in" filter="fade">
                                      <p:cBhvr>
                                        <p:cTn id="23" dur="500"/>
                                        <p:tgtEl>
                                          <p:spTgt spid="68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82"/>
                                        </p:tgtEl>
                                        <p:attrNameLst>
                                          <p:attrName>style.visibility</p:attrName>
                                        </p:attrNameLst>
                                      </p:cBhvr>
                                      <p:to>
                                        <p:strVal val="visible"/>
                                      </p:to>
                                    </p:set>
                                    <p:animEffect transition="in" filter="fade">
                                      <p:cBhvr>
                                        <p:cTn id="27" dur="500"/>
                                        <p:tgtEl>
                                          <p:spTgt spid="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5"/>
          <p:cNvSpPr/>
          <p:nvPr/>
        </p:nvSpPr>
        <p:spPr>
          <a:xfrm rot="10800000">
            <a:off x="7755026" y="-12700"/>
            <a:ext cx="14112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88" name="Google Shape;688;p85"/>
          <p:cNvSpPr txBox="1"/>
          <p:nvPr/>
        </p:nvSpPr>
        <p:spPr>
          <a:xfrm>
            <a:off x="3172460" y="1560830"/>
            <a:ext cx="5778600" cy="3078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Clr>
                <a:srgbClr val="111111"/>
              </a:buClr>
              <a:buSzPts val="1800"/>
              <a:buFont typeface="Quattrocento Sans"/>
              <a:buNone/>
            </a:pPr>
            <a:endParaRPr/>
          </a:p>
        </p:txBody>
      </p:sp>
      <p:pic>
        <p:nvPicPr>
          <p:cNvPr id="689" name="Google Shape;689;p85"/>
          <p:cNvPicPr preferRelativeResize="0"/>
          <p:nvPr/>
        </p:nvPicPr>
        <p:blipFill>
          <a:blip r:embed="rId3">
            <a:alphaModFix/>
          </a:blip>
          <a:stretch>
            <a:fillRect/>
          </a:stretch>
        </p:blipFill>
        <p:spPr>
          <a:xfrm>
            <a:off x="982450" y="871723"/>
            <a:ext cx="6972099" cy="4027349"/>
          </a:xfrm>
          <a:prstGeom prst="rect">
            <a:avLst/>
          </a:prstGeom>
          <a:noFill/>
          <a:ln>
            <a:noFill/>
          </a:ln>
        </p:spPr>
      </p:pic>
      <p:sp>
        <p:nvSpPr>
          <p:cNvPr id="690" name="Google Shape;690;p85"/>
          <p:cNvSpPr txBox="1"/>
          <p:nvPr/>
        </p:nvSpPr>
        <p:spPr>
          <a:xfrm>
            <a:off x="589900" y="341525"/>
            <a:ext cx="7689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111111"/>
                </a:solidFill>
                <a:latin typeface="Quattrocento Sans"/>
                <a:ea typeface="Quattrocento Sans"/>
                <a:cs typeface="Quattrocento Sans"/>
                <a:sym typeface="Quattrocento Sans"/>
              </a:rPr>
              <a:t>İlk adım- SonarQube java temelli olduğundan Java’yı kurmamız gerekiyor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87"/>
                                        </p:tgtEl>
                                        <p:attrNameLst>
                                          <p:attrName>style.visibility</p:attrName>
                                        </p:attrNameLst>
                                      </p:cBhvr>
                                      <p:to>
                                        <p:strVal val="visible"/>
                                      </p:to>
                                    </p:set>
                                    <p:anim calcmode="lin" valueType="num">
                                      <p:cBhvr additive="base">
                                        <p:cTn id="7" dur="500"/>
                                        <p:tgtEl>
                                          <p:spTgt spid="68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6"/>
          <p:cNvSpPr/>
          <p:nvPr/>
        </p:nvSpPr>
        <p:spPr>
          <a:xfrm rot="10800000">
            <a:off x="7755026" y="-12700"/>
            <a:ext cx="14112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696" name="Google Shape;696;p86"/>
          <p:cNvSpPr/>
          <p:nvPr/>
        </p:nvSpPr>
        <p:spPr>
          <a:xfrm>
            <a:off x="1631950" y="276225"/>
            <a:ext cx="61761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sp>
        <p:nvSpPr>
          <p:cNvPr id="697" name="Google Shape;697;p86"/>
          <p:cNvSpPr txBox="1"/>
          <p:nvPr/>
        </p:nvSpPr>
        <p:spPr>
          <a:xfrm>
            <a:off x="3172460" y="1560830"/>
            <a:ext cx="5778600" cy="3078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Clr>
                <a:srgbClr val="111111"/>
              </a:buClr>
              <a:buSzPts val="1800"/>
              <a:buFont typeface="Quattrocento Sans"/>
              <a:buNone/>
            </a:pPr>
            <a:endParaRPr/>
          </a:p>
        </p:txBody>
      </p:sp>
      <p:pic>
        <p:nvPicPr>
          <p:cNvPr id="698" name="Google Shape;698;p86"/>
          <p:cNvPicPr preferRelativeResize="0"/>
          <p:nvPr/>
        </p:nvPicPr>
        <p:blipFill>
          <a:blip r:embed="rId3">
            <a:alphaModFix/>
          </a:blip>
          <a:stretch>
            <a:fillRect/>
          </a:stretch>
        </p:blipFill>
        <p:spPr>
          <a:xfrm>
            <a:off x="959625" y="871723"/>
            <a:ext cx="6926377" cy="4000924"/>
          </a:xfrm>
          <a:prstGeom prst="rect">
            <a:avLst/>
          </a:prstGeom>
          <a:noFill/>
          <a:ln>
            <a:noFill/>
          </a:ln>
        </p:spPr>
      </p:pic>
      <p:sp>
        <p:nvSpPr>
          <p:cNvPr id="699" name="Google Shape;699;p86"/>
          <p:cNvSpPr txBox="1"/>
          <p:nvPr/>
        </p:nvSpPr>
        <p:spPr>
          <a:xfrm>
            <a:off x="589900" y="341525"/>
            <a:ext cx="768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rgbClr val="111111"/>
                </a:solidFill>
                <a:latin typeface="Quattrocento Sans"/>
                <a:ea typeface="Quattrocento Sans"/>
                <a:cs typeface="Quattrocento Sans"/>
                <a:sym typeface="Quattrocento Sans"/>
              </a:rPr>
              <a:t>İkinci adım- SonarQube için gerekli dosyaları indirme</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95"/>
                                        </p:tgtEl>
                                        <p:attrNameLst>
                                          <p:attrName>style.visibility</p:attrName>
                                        </p:attrNameLst>
                                      </p:cBhvr>
                                      <p:to>
                                        <p:strVal val="visible"/>
                                      </p:to>
                                    </p:set>
                                    <p:anim calcmode="lin" valueType="num">
                                      <p:cBhvr additive="base">
                                        <p:cTn id="7" dur="500"/>
                                        <p:tgtEl>
                                          <p:spTgt spid="69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96"/>
                                        </p:tgtEl>
                                        <p:attrNameLst>
                                          <p:attrName>style.visibility</p:attrName>
                                        </p:attrNameLst>
                                      </p:cBhvr>
                                      <p:to>
                                        <p:strVal val="visible"/>
                                      </p:to>
                                    </p:set>
                                    <p:animEffect transition="in" filter="fade">
                                      <p:cBhvr>
                                        <p:cTn id="11" dur="500"/>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7"/>
          <p:cNvSpPr/>
          <p:nvPr/>
        </p:nvSpPr>
        <p:spPr>
          <a:xfrm rot="10800000">
            <a:off x="7755026" y="-12700"/>
            <a:ext cx="14112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705" name="Google Shape;705;p87"/>
          <p:cNvSpPr/>
          <p:nvPr/>
        </p:nvSpPr>
        <p:spPr>
          <a:xfrm>
            <a:off x="1631950" y="276225"/>
            <a:ext cx="61761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pic>
        <p:nvPicPr>
          <p:cNvPr id="706" name="Google Shape;706;p87"/>
          <p:cNvPicPr preferRelativeResize="0"/>
          <p:nvPr/>
        </p:nvPicPr>
        <p:blipFill>
          <a:blip r:embed="rId3">
            <a:alphaModFix/>
          </a:blip>
          <a:stretch>
            <a:fillRect/>
          </a:stretch>
        </p:blipFill>
        <p:spPr>
          <a:xfrm>
            <a:off x="1682438" y="1576024"/>
            <a:ext cx="5756923" cy="3325425"/>
          </a:xfrm>
          <a:prstGeom prst="rect">
            <a:avLst/>
          </a:prstGeom>
          <a:noFill/>
          <a:ln>
            <a:noFill/>
          </a:ln>
        </p:spPr>
      </p:pic>
      <p:sp>
        <p:nvSpPr>
          <p:cNvPr id="707" name="Google Shape;707;p87"/>
          <p:cNvSpPr txBox="1"/>
          <p:nvPr/>
        </p:nvSpPr>
        <p:spPr>
          <a:xfrm>
            <a:off x="589900" y="341525"/>
            <a:ext cx="76893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rgbClr val="111111"/>
                </a:solidFill>
                <a:latin typeface="Quattrocento Sans"/>
                <a:ea typeface="Quattrocento Sans"/>
                <a:cs typeface="Quattrocento Sans"/>
                <a:sym typeface="Quattrocento Sans"/>
              </a:rPr>
              <a:t>SonarQube dosyalarını indirdikten sonra localimizdeki SonarQube serverimize bağlanıyoruz (</a:t>
            </a:r>
            <a:r>
              <a:rPr lang="en-US" sz="1800" b="1" u="sng">
                <a:solidFill>
                  <a:schemeClr val="hlink"/>
                </a:solidFill>
                <a:latin typeface="Quattrocento Sans"/>
                <a:ea typeface="Quattrocento Sans"/>
                <a:cs typeface="Quattrocento Sans"/>
                <a:sym typeface="Quattrocento Sans"/>
                <a:hlinkClick r:id="rId4"/>
              </a:rPr>
              <a:t>http://localhost:9000/</a:t>
            </a:r>
            <a:r>
              <a:rPr lang="en-US" sz="1800" b="1">
                <a:solidFill>
                  <a:srgbClr val="111111"/>
                </a:solidFill>
                <a:latin typeface="Quattrocento Sans"/>
                <a:ea typeface="Quattrocento Sans"/>
                <a:cs typeface="Quattrocento Sans"/>
                <a:sym typeface="Quattrocento Sans"/>
              </a:rPr>
              <a:t>)</a:t>
            </a:r>
            <a:endParaRPr sz="1800" b="1">
              <a:solidFill>
                <a:srgbClr val="111111"/>
              </a:solidFill>
              <a:latin typeface="Quattrocento Sans"/>
              <a:ea typeface="Quattrocento Sans"/>
              <a:cs typeface="Quattrocento Sans"/>
              <a:sym typeface="Quattrocento Sans"/>
            </a:endParaRPr>
          </a:p>
          <a:p>
            <a:pPr marL="0" lvl="0" indent="0" algn="ctr" rtl="0">
              <a:spcBef>
                <a:spcPts val="0"/>
              </a:spcBef>
              <a:spcAft>
                <a:spcPts val="0"/>
              </a:spcAft>
              <a:buNone/>
            </a:pPr>
            <a:r>
              <a:rPr lang="en-US" sz="1800" b="1">
                <a:solidFill>
                  <a:srgbClr val="111111"/>
                </a:solidFill>
                <a:latin typeface="Quattrocento Sans"/>
                <a:ea typeface="Quattrocento Sans"/>
                <a:cs typeface="Quattrocento Sans"/>
                <a:sym typeface="Quattrocento Sans"/>
              </a:rPr>
              <a:t>ilk giriş için admin / admin kullanıyoruz</a:t>
            </a:r>
            <a:endParaRPr sz="1800" b="1">
              <a:solidFill>
                <a:srgbClr val="111111"/>
              </a:solidFill>
              <a:latin typeface="Quattrocento Sans"/>
              <a:ea typeface="Quattrocento Sans"/>
              <a:cs typeface="Quattrocento Sans"/>
              <a:sym typeface="Quattrocento San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04"/>
                                        </p:tgtEl>
                                        <p:attrNameLst>
                                          <p:attrName>style.visibility</p:attrName>
                                        </p:attrNameLst>
                                      </p:cBhvr>
                                      <p:to>
                                        <p:strVal val="visible"/>
                                      </p:to>
                                    </p:set>
                                    <p:anim calcmode="lin" valueType="num">
                                      <p:cBhvr additive="base">
                                        <p:cTn id="7" dur="500"/>
                                        <p:tgtEl>
                                          <p:spTgt spid="704"/>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05"/>
                                        </p:tgtEl>
                                        <p:attrNameLst>
                                          <p:attrName>style.visibility</p:attrName>
                                        </p:attrNameLst>
                                      </p:cBhvr>
                                      <p:to>
                                        <p:strVal val="visible"/>
                                      </p:to>
                                    </p:set>
                                    <p:animEffect transition="in" filter="fade">
                                      <p:cBhvr>
                                        <p:cTn id="11" dur="500"/>
                                        <p:tgtEl>
                                          <p:spTgt spid="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88"/>
          <p:cNvSpPr/>
          <p:nvPr/>
        </p:nvSpPr>
        <p:spPr>
          <a:xfrm rot="10800000">
            <a:off x="7755026" y="-12700"/>
            <a:ext cx="14112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713" name="Google Shape;713;p88"/>
          <p:cNvSpPr/>
          <p:nvPr/>
        </p:nvSpPr>
        <p:spPr>
          <a:xfrm>
            <a:off x="1631950" y="276225"/>
            <a:ext cx="61761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sp>
        <p:nvSpPr>
          <p:cNvPr id="714" name="Google Shape;714;p88"/>
          <p:cNvSpPr/>
          <p:nvPr/>
        </p:nvSpPr>
        <p:spPr>
          <a:xfrm>
            <a:off x="717550" y="394325"/>
            <a:ext cx="68064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1800" b="1">
                <a:solidFill>
                  <a:srgbClr val="111111"/>
                </a:solidFill>
                <a:latin typeface="Quattrocento Sans"/>
                <a:ea typeface="Quattrocento Sans"/>
                <a:cs typeface="Quattrocento Sans"/>
                <a:sym typeface="Quattrocento Sans"/>
              </a:rPr>
              <a:t>Sonrasında Create Project alanından analizini yaptıracağımız projeyi SonarQube ortamına hazırlıyoruz</a:t>
            </a:r>
            <a:endParaRPr sz="2500" b="1" cap="small">
              <a:solidFill>
                <a:schemeClr val="dk1"/>
              </a:solidFill>
            </a:endParaRPr>
          </a:p>
        </p:txBody>
      </p:sp>
      <p:pic>
        <p:nvPicPr>
          <p:cNvPr id="715" name="Google Shape;715;p88"/>
          <p:cNvPicPr preferRelativeResize="0"/>
          <p:nvPr/>
        </p:nvPicPr>
        <p:blipFill>
          <a:blip r:embed="rId3">
            <a:alphaModFix/>
          </a:blip>
          <a:stretch>
            <a:fillRect/>
          </a:stretch>
        </p:blipFill>
        <p:spPr>
          <a:xfrm>
            <a:off x="1388425" y="1225000"/>
            <a:ext cx="6663142" cy="3848876"/>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12"/>
                                        </p:tgtEl>
                                        <p:attrNameLst>
                                          <p:attrName>style.visibility</p:attrName>
                                        </p:attrNameLst>
                                      </p:cBhvr>
                                      <p:to>
                                        <p:strVal val="visible"/>
                                      </p:to>
                                    </p:set>
                                    <p:anim calcmode="lin" valueType="num">
                                      <p:cBhvr additive="base">
                                        <p:cTn id="7" dur="500"/>
                                        <p:tgtEl>
                                          <p:spTgt spid="712"/>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3"/>
                                        </p:tgtEl>
                                        <p:attrNameLst>
                                          <p:attrName>style.visibility</p:attrName>
                                        </p:attrNameLst>
                                      </p:cBhvr>
                                      <p:to>
                                        <p:strVal val="visible"/>
                                      </p:to>
                                    </p:set>
                                    <p:animEffect transition="in" filter="fade">
                                      <p:cBhvr>
                                        <p:cTn id="11" dur="500"/>
                                        <p:tgtEl>
                                          <p:spTgt spid="7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4"/>
                                        </p:tgtEl>
                                        <p:attrNameLst>
                                          <p:attrName>style.visibility</p:attrName>
                                        </p:attrNameLst>
                                      </p:cBhvr>
                                      <p:to>
                                        <p:strVal val="visible"/>
                                      </p:to>
                                    </p:set>
                                    <p:animEffect transition="in" filter="fade">
                                      <p:cBhvr>
                                        <p:cTn id="15" dur="500"/>
                                        <p:tgtEl>
                                          <p:spTgt spid="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9"/>
          <p:cNvSpPr/>
          <p:nvPr/>
        </p:nvSpPr>
        <p:spPr>
          <a:xfrm rot="10800000">
            <a:off x="7755026" y="-12700"/>
            <a:ext cx="14112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721" name="Google Shape;721;p89"/>
          <p:cNvSpPr/>
          <p:nvPr/>
        </p:nvSpPr>
        <p:spPr>
          <a:xfrm>
            <a:off x="1631950" y="276225"/>
            <a:ext cx="61761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sp>
        <p:nvSpPr>
          <p:cNvPr id="722" name="Google Shape;722;p89"/>
          <p:cNvSpPr/>
          <p:nvPr/>
        </p:nvSpPr>
        <p:spPr>
          <a:xfrm>
            <a:off x="717550" y="394325"/>
            <a:ext cx="68064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endParaRPr sz="2500">
              <a:solidFill>
                <a:schemeClr val="dk1"/>
              </a:solidFill>
            </a:endParaRPr>
          </a:p>
        </p:txBody>
      </p:sp>
      <p:pic>
        <p:nvPicPr>
          <p:cNvPr id="723" name="Google Shape;723;p89"/>
          <p:cNvPicPr preferRelativeResize="0"/>
          <p:nvPr/>
        </p:nvPicPr>
        <p:blipFill>
          <a:blip r:embed="rId3">
            <a:alphaModFix/>
          </a:blip>
          <a:stretch>
            <a:fillRect/>
          </a:stretch>
        </p:blipFill>
        <p:spPr>
          <a:xfrm>
            <a:off x="1240425" y="1294625"/>
            <a:ext cx="6663142" cy="3848876"/>
          </a:xfrm>
          <a:prstGeom prst="rect">
            <a:avLst/>
          </a:prstGeom>
          <a:noFill/>
          <a:ln>
            <a:noFill/>
          </a:ln>
        </p:spPr>
      </p:pic>
      <p:sp>
        <p:nvSpPr>
          <p:cNvPr id="724" name="Google Shape;724;p89"/>
          <p:cNvSpPr/>
          <p:nvPr/>
        </p:nvSpPr>
        <p:spPr>
          <a:xfrm>
            <a:off x="717550" y="394325"/>
            <a:ext cx="68064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1800" b="1">
                <a:solidFill>
                  <a:srgbClr val="111111"/>
                </a:solidFill>
                <a:latin typeface="Quattrocento Sans"/>
                <a:ea typeface="Quattrocento Sans"/>
                <a:cs typeface="Quattrocento Sans"/>
                <a:sym typeface="Quattrocento Sans"/>
              </a:rPr>
              <a:t>Bu aşamada ise repository’imizi hangi ortamda analiz etmek istediğimizi seçiyoruz örneğin biz local olarak ilerleyelim</a:t>
            </a:r>
            <a:endParaRPr sz="2500" b="1" cap="small">
              <a:solidFill>
                <a:schemeClr val="dk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20"/>
                                        </p:tgtEl>
                                        <p:attrNameLst>
                                          <p:attrName>style.visibility</p:attrName>
                                        </p:attrNameLst>
                                      </p:cBhvr>
                                      <p:to>
                                        <p:strVal val="visible"/>
                                      </p:to>
                                    </p:set>
                                    <p:anim calcmode="lin" valueType="num">
                                      <p:cBhvr additive="base">
                                        <p:cTn id="7" dur="500"/>
                                        <p:tgtEl>
                                          <p:spTgt spid="72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1"/>
                                        </p:tgtEl>
                                        <p:attrNameLst>
                                          <p:attrName>style.visibility</p:attrName>
                                        </p:attrNameLst>
                                      </p:cBhvr>
                                      <p:to>
                                        <p:strVal val="visible"/>
                                      </p:to>
                                    </p:set>
                                    <p:animEffect transition="in" filter="fade">
                                      <p:cBhvr>
                                        <p:cTn id="11" dur="500"/>
                                        <p:tgtEl>
                                          <p:spTgt spid="7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22"/>
                                        </p:tgtEl>
                                        <p:attrNameLst>
                                          <p:attrName>style.visibility</p:attrName>
                                        </p:attrNameLst>
                                      </p:cBhvr>
                                      <p:to>
                                        <p:strVal val="visible"/>
                                      </p:to>
                                    </p:set>
                                    <p:animEffect transition="in" filter="fade">
                                      <p:cBhvr>
                                        <p:cTn id="15" dur="500"/>
                                        <p:tgtEl>
                                          <p:spTgt spid="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0"/>
          <p:cNvSpPr/>
          <p:nvPr/>
        </p:nvSpPr>
        <p:spPr>
          <a:xfrm rot="10800000">
            <a:off x="7755026" y="-12700"/>
            <a:ext cx="14112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730" name="Google Shape;730;p90"/>
          <p:cNvSpPr/>
          <p:nvPr/>
        </p:nvSpPr>
        <p:spPr>
          <a:xfrm>
            <a:off x="1631950" y="276225"/>
            <a:ext cx="61761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sp>
        <p:nvSpPr>
          <p:cNvPr id="731" name="Google Shape;731;p90"/>
          <p:cNvSpPr/>
          <p:nvPr/>
        </p:nvSpPr>
        <p:spPr>
          <a:xfrm>
            <a:off x="717550" y="394325"/>
            <a:ext cx="68064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1800" b="1">
                <a:solidFill>
                  <a:srgbClr val="111111"/>
                </a:solidFill>
                <a:latin typeface="Quattrocento Sans"/>
                <a:ea typeface="Quattrocento Sans"/>
                <a:cs typeface="Quattrocento Sans"/>
                <a:sym typeface="Quattrocento Sans"/>
              </a:rPr>
              <a:t>Bu adımda ise bize özel bir token üretiliyor daha sonrasında ise projemiz hakkındaki genel bilgileri veriyoruz </a:t>
            </a:r>
            <a:endParaRPr sz="1800" b="1">
              <a:solidFill>
                <a:srgbClr val="11111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chemeClr val="lt1"/>
              </a:buClr>
              <a:buSzPts val="2800"/>
              <a:buFont typeface="Arimo"/>
              <a:buNone/>
            </a:pPr>
            <a:r>
              <a:rPr lang="en-US" sz="1800" b="1">
                <a:solidFill>
                  <a:srgbClr val="111111"/>
                </a:solidFill>
                <a:latin typeface="Quattrocento Sans"/>
                <a:ea typeface="Quattrocento Sans"/>
                <a:cs typeface="Quattrocento Sans"/>
                <a:sym typeface="Quattrocento Sans"/>
              </a:rPr>
              <a:t>(hangi programlama dili ile yazıldığı ve hangi işletim sisteminin üzerinde kurulu olduğu)</a:t>
            </a:r>
            <a:endParaRPr sz="2500" b="1" cap="small">
              <a:solidFill>
                <a:schemeClr val="dk1"/>
              </a:solidFill>
            </a:endParaRPr>
          </a:p>
        </p:txBody>
      </p:sp>
      <p:pic>
        <p:nvPicPr>
          <p:cNvPr id="732" name="Google Shape;732;p90"/>
          <p:cNvPicPr preferRelativeResize="0"/>
          <p:nvPr/>
        </p:nvPicPr>
        <p:blipFill>
          <a:blip r:embed="rId3">
            <a:alphaModFix/>
          </a:blip>
          <a:stretch>
            <a:fillRect/>
          </a:stretch>
        </p:blipFill>
        <p:spPr>
          <a:xfrm>
            <a:off x="1252174" y="1529450"/>
            <a:ext cx="6043950" cy="3482351"/>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29"/>
                                        </p:tgtEl>
                                        <p:attrNameLst>
                                          <p:attrName>style.visibility</p:attrName>
                                        </p:attrNameLst>
                                      </p:cBhvr>
                                      <p:to>
                                        <p:strVal val="visible"/>
                                      </p:to>
                                    </p:set>
                                    <p:anim calcmode="lin" valueType="num">
                                      <p:cBhvr additive="base">
                                        <p:cTn id="7" dur="500"/>
                                        <p:tgtEl>
                                          <p:spTgt spid="729"/>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30"/>
                                        </p:tgtEl>
                                        <p:attrNameLst>
                                          <p:attrName>style.visibility</p:attrName>
                                        </p:attrNameLst>
                                      </p:cBhvr>
                                      <p:to>
                                        <p:strVal val="visible"/>
                                      </p:to>
                                    </p:set>
                                    <p:animEffect transition="in" filter="fade">
                                      <p:cBhvr>
                                        <p:cTn id="11" dur="500"/>
                                        <p:tgtEl>
                                          <p:spTgt spid="7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1"/>
                                        </p:tgtEl>
                                        <p:attrNameLst>
                                          <p:attrName>style.visibility</p:attrName>
                                        </p:attrNameLst>
                                      </p:cBhvr>
                                      <p:to>
                                        <p:strVal val="visible"/>
                                      </p:to>
                                    </p:set>
                                    <p:animEffect transition="in" filter="fade">
                                      <p:cBhvr>
                                        <p:cTn id="15" dur="50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1"/>
          <p:cNvSpPr/>
          <p:nvPr/>
        </p:nvSpPr>
        <p:spPr>
          <a:xfrm rot="10800000">
            <a:off x="7755026" y="-12700"/>
            <a:ext cx="14112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738" name="Google Shape;738;p91"/>
          <p:cNvSpPr/>
          <p:nvPr/>
        </p:nvSpPr>
        <p:spPr>
          <a:xfrm>
            <a:off x="1631950" y="276225"/>
            <a:ext cx="61761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sp>
        <p:nvSpPr>
          <p:cNvPr id="739" name="Google Shape;739;p91"/>
          <p:cNvSpPr/>
          <p:nvPr/>
        </p:nvSpPr>
        <p:spPr>
          <a:xfrm>
            <a:off x="717550" y="801500"/>
            <a:ext cx="68064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endParaRPr sz="2500">
              <a:solidFill>
                <a:schemeClr val="dk1"/>
              </a:solidFill>
            </a:endParaRPr>
          </a:p>
        </p:txBody>
      </p:sp>
      <p:pic>
        <p:nvPicPr>
          <p:cNvPr id="740" name="Google Shape;740;p91"/>
          <p:cNvPicPr preferRelativeResize="0"/>
          <p:nvPr/>
        </p:nvPicPr>
        <p:blipFill>
          <a:blip r:embed="rId3">
            <a:alphaModFix/>
          </a:blip>
          <a:stretch>
            <a:fillRect/>
          </a:stretch>
        </p:blipFill>
        <p:spPr>
          <a:xfrm>
            <a:off x="141300" y="2335950"/>
            <a:ext cx="8839204" cy="811411"/>
          </a:xfrm>
          <a:prstGeom prst="rect">
            <a:avLst/>
          </a:prstGeom>
          <a:noFill/>
          <a:ln>
            <a:noFill/>
          </a:ln>
        </p:spPr>
      </p:pic>
      <p:sp>
        <p:nvSpPr>
          <p:cNvPr id="741" name="Google Shape;741;p91"/>
          <p:cNvSpPr/>
          <p:nvPr/>
        </p:nvSpPr>
        <p:spPr>
          <a:xfrm>
            <a:off x="717550" y="871725"/>
            <a:ext cx="68064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1800" b="1">
                <a:solidFill>
                  <a:srgbClr val="111111"/>
                </a:solidFill>
                <a:latin typeface="Quattrocento Sans"/>
                <a:ea typeface="Quattrocento Sans"/>
                <a:cs typeface="Quattrocento Sans"/>
                <a:sym typeface="Quattrocento Sans"/>
              </a:rPr>
              <a:t>Gerekli bilgileri girdikten sonra SonarQube bize projemizin analizinin yapılmasını tetikleyen kod bloğunu veriyor.</a:t>
            </a:r>
            <a:br>
              <a:rPr lang="en-US" sz="1800" b="1">
                <a:solidFill>
                  <a:srgbClr val="111111"/>
                </a:solidFill>
                <a:latin typeface="Quattrocento Sans"/>
                <a:ea typeface="Quattrocento Sans"/>
                <a:cs typeface="Quattrocento Sans"/>
                <a:sym typeface="Quattrocento Sans"/>
              </a:rPr>
            </a:br>
            <a:r>
              <a:rPr lang="en-US" sz="1800" b="1">
                <a:solidFill>
                  <a:srgbClr val="111111"/>
                </a:solidFill>
                <a:latin typeface="Quattrocento Sans"/>
                <a:ea typeface="Quattrocento Sans"/>
                <a:cs typeface="Quattrocento Sans"/>
                <a:sym typeface="Quattrocento Sans"/>
              </a:rPr>
              <a:t>Bu kod bloğunu projemizin bulunduğu klasöre gidip terminalde çalıştırıyoruz</a:t>
            </a:r>
            <a:endParaRPr sz="2500" b="1" cap="small">
              <a:solidFill>
                <a:schemeClr val="dk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p:tgtEl>
                                          <p:spTgt spid="73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38"/>
                                        </p:tgtEl>
                                        <p:attrNameLst>
                                          <p:attrName>style.visibility</p:attrName>
                                        </p:attrNameLst>
                                      </p:cBhvr>
                                      <p:to>
                                        <p:strVal val="visible"/>
                                      </p:to>
                                    </p:set>
                                    <p:animEffect transition="in" filter="fade">
                                      <p:cBhvr>
                                        <p:cTn id="11" dur="500"/>
                                        <p:tgtEl>
                                          <p:spTgt spid="7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9"/>
                                        </p:tgtEl>
                                        <p:attrNameLst>
                                          <p:attrName>style.visibility</p:attrName>
                                        </p:attrNameLst>
                                      </p:cBhvr>
                                      <p:to>
                                        <p:strVal val="visible"/>
                                      </p:to>
                                    </p:set>
                                    <p:animEffect transition="in" filter="fade">
                                      <p:cBhvr>
                                        <p:cTn id="15" dur="500"/>
                                        <p:tgtEl>
                                          <p:spTgt spid="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2"/>
          <p:cNvSpPr/>
          <p:nvPr/>
        </p:nvSpPr>
        <p:spPr>
          <a:xfrm rot="10800000">
            <a:off x="7755026" y="-12700"/>
            <a:ext cx="14112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747" name="Google Shape;747;p92"/>
          <p:cNvSpPr/>
          <p:nvPr/>
        </p:nvSpPr>
        <p:spPr>
          <a:xfrm>
            <a:off x="1631950" y="276225"/>
            <a:ext cx="61761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sp>
        <p:nvSpPr>
          <p:cNvPr id="748" name="Google Shape;748;p92"/>
          <p:cNvSpPr txBox="1"/>
          <p:nvPr/>
        </p:nvSpPr>
        <p:spPr>
          <a:xfrm>
            <a:off x="3172460" y="1560830"/>
            <a:ext cx="5778600" cy="3078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Clr>
                <a:srgbClr val="111111"/>
              </a:buClr>
              <a:buSzPts val="1800"/>
              <a:buFont typeface="Quattrocento Sans"/>
              <a:buNone/>
            </a:pPr>
            <a:endParaRPr/>
          </a:p>
        </p:txBody>
      </p:sp>
      <p:sp>
        <p:nvSpPr>
          <p:cNvPr id="749" name="Google Shape;749;p92"/>
          <p:cNvSpPr/>
          <p:nvPr/>
        </p:nvSpPr>
        <p:spPr>
          <a:xfrm>
            <a:off x="717550" y="394325"/>
            <a:ext cx="68064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1800" b="1">
                <a:solidFill>
                  <a:srgbClr val="111111"/>
                </a:solidFill>
                <a:latin typeface="Quattrocento Sans"/>
                <a:ea typeface="Quattrocento Sans"/>
                <a:cs typeface="Quattrocento Sans"/>
                <a:sym typeface="Quattrocento Sans"/>
              </a:rPr>
              <a:t>Analizi tetikledikten birkaç dakika sonra yine localimizdeki SonarQube sayfasında projemizin rapor çıktısını görebiliyoruz</a:t>
            </a:r>
            <a:endParaRPr sz="2800" b="1" cap="small">
              <a:solidFill>
                <a:schemeClr val="dk1"/>
              </a:solidFill>
            </a:endParaRPr>
          </a:p>
        </p:txBody>
      </p:sp>
      <p:pic>
        <p:nvPicPr>
          <p:cNvPr id="750" name="Google Shape;750;p92"/>
          <p:cNvPicPr preferRelativeResize="0"/>
          <p:nvPr/>
        </p:nvPicPr>
        <p:blipFill>
          <a:blip r:embed="rId3">
            <a:alphaModFix/>
          </a:blip>
          <a:stretch>
            <a:fillRect/>
          </a:stretch>
        </p:blipFill>
        <p:spPr>
          <a:xfrm>
            <a:off x="1048538" y="1162474"/>
            <a:ext cx="7046927" cy="3502826"/>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46"/>
                                        </p:tgtEl>
                                        <p:attrNameLst>
                                          <p:attrName>style.visibility</p:attrName>
                                        </p:attrNameLst>
                                      </p:cBhvr>
                                      <p:to>
                                        <p:strVal val="visible"/>
                                      </p:to>
                                    </p:set>
                                    <p:anim calcmode="lin" valueType="num">
                                      <p:cBhvr additive="base">
                                        <p:cTn id="7" dur="500"/>
                                        <p:tgtEl>
                                          <p:spTgt spid="746"/>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47"/>
                                        </p:tgtEl>
                                        <p:attrNameLst>
                                          <p:attrName>style.visibility</p:attrName>
                                        </p:attrNameLst>
                                      </p:cBhvr>
                                      <p:to>
                                        <p:strVal val="visible"/>
                                      </p:to>
                                    </p:set>
                                    <p:animEffect transition="in" filter="fade">
                                      <p:cBhvr>
                                        <p:cTn id="11" dur="500"/>
                                        <p:tgtEl>
                                          <p:spTgt spid="74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49"/>
                                        </p:tgtEl>
                                        <p:attrNameLst>
                                          <p:attrName>style.visibility</p:attrName>
                                        </p:attrNameLst>
                                      </p:cBhvr>
                                      <p:to>
                                        <p:strVal val="visible"/>
                                      </p:to>
                                    </p:set>
                                    <p:animEffect transition="in" filter="fade">
                                      <p:cBhvr>
                                        <p:cTn id="15" dur="500"/>
                                        <p:tgtEl>
                                          <p:spTgt spid="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93"/>
          <p:cNvSpPr/>
          <p:nvPr/>
        </p:nvSpPr>
        <p:spPr>
          <a:xfrm rot="10800000">
            <a:off x="7755026" y="-12700"/>
            <a:ext cx="1411200"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756" name="Google Shape;756;p93"/>
          <p:cNvSpPr/>
          <p:nvPr/>
        </p:nvSpPr>
        <p:spPr>
          <a:xfrm>
            <a:off x="1631950" y="276225"/>
            <a:ext cx="61761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1" i="0" u="none" strike="noStrike" cap="small">
              <a:solidFill>
                <a:schemeClr val="lt1"/>
              </a:solidFill>
              <a:latin typeface="Arimo"/>
              <a:ea typeface="Arimo"/>
              <a:cs typeface="Arimo"/>
              <a:sym typeface="Arimo"/>
            </a:endParaRPr>
          </a:p>
        </p:txBody>
      </p:sp>
      <p:sp>
        <p:nvSpPr>
          <p:cNvPr id="757" name="Google Shape;757;p93"/>
          <p:cNvSpPr txBox="1"/>
          <p:nvPr/>
        </p:nvSpPr>
        <p:spPr>
          <a:xfrm>
            <a:off x="3172460" y="1560830"/>
            <a:ext cx="5778600" cy="3078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Clr>
                <a:srgbClr val="111111"/>
              </a:buClr>
              <a:buSzPts val="1800"/>
              <a:buFont typeface="Quattrocento Sans"/>
              <a:buNone/>
            </a:pPr>
            <a:endParaRPr/>
          </a:p>
        </p:txBody>
      </p:sp>
      <p:sp>
        <p:nvSpPr>
          <p:cNvPr id="758" name="Google Shape;758;p93"/>
          <p:cNvSpPr/>
          <p:nvPr/>
        </p:nvSpPr>
        <p:spPr>
          <a:xfrm>
            <a:off x="717550" y="394325"/>
            <a:ext cx="6806400" cy="595500"/>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chemeClr val="lt1"/>
              </a:buClr>
              <a:buSzPts val="2800"/>
              <a:buFont typeface="Arimo"/>
              <a:buNone/>
            </a:pPr>
            <a:r>
              <a:rPr lang="en-US" sz="1800" b="1">
                <a:solidFill>
                  <a:srgbClr val="111111"/>
                </a:solidFill>
                <a:latin typeface="Quattrocento Sans"/>
                <a:ea typeface="Quattrocento Sans"/>
                <a:cs typeface="Quattrocento Sans"/>
                <a:sym typeface="Quattrocento Sans"/>
              </a:rPr>
              <a:t>Daha detaylı şekilde raporu inceleyebiliyoruz hatta bulunan hatalar için otomatik olarak efor tablosu bile çıkarıyor</a:t>
            </a:r>
            <a:endParaRPr sz="2800" b="1" cap="small">
              <a:solidFill>
                <a:schemeClr val="dk1"/>
              </a:solidFill>
            </a:endParaRPr>
          </a:p>
        </p:txBody>
      </p:sp>
      <p:pic>
        <p:nvPicPr>
          <p:cNvPr id="759" name="Google Shape;759;p93"/>
          <p:cNvPicPr preferRelativeResize="0"/>
          <p:nvPr/>
        </p:nvPicPr>
        <p:blipFill>
          <a:blip r:embed="rId3">
            <a:alphaModFix/>
          </a:blip>
          <a:stretch>
            <a:fillRect/>
          </a:stretch>
        </p:blipFill>
        <p:spPr>
          <a:xfrm>
            <a:off x="679038" y="1148750"/>
            <a:ext cx="7785923" cy="3539399"/>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55"/>
                                        </p:tgtEl>
                                        <p:attrNameLst>
                                          <p:attrName>style.visibility</p:attrName>
                                        </p:attrNameLst>
                                      </p:cBhvr>
                                      <p:to>
                                        <p:strVal val="visible"/>
                                      </p:to>
                                    </p:set>
                                    <p:anim calcmode="lin" valueType="num">
                                      <p:cBhvr additive="base">
                                        <p:cTn id="7" dur="500"/>
                                        <p:tgtEl>
                                          <p:spTgt spid="75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fade">
                                      <p:cBhvr>
                                        <p:cTn id="11" dur="500"/>
                                        <p:tgtEl>
                                          <p:spTgt spid="7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58"/>
                                        </p:tgtEl>
                                        <p:attrNameLst>
                                          <p:attrName>style.visibility</p:attrName>
                                        </p:attrNameLst>
                                      </p:cBhvr>
                                      <p:to>
                                        <p:strVal val="visible"/>
                                      </p:to>
                                    </p:set>
                                    <p:animEffect transition="in" filter="fade">
                                      <p:cBhvr>
                                        <p:cTn id="15" dur="500"/>
                                        <p:tgtEl>
                                          <p:spTgt spid="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1"/>
          <p:cNvPicPr preferRelativeResize="0"/>
          <p:nvPr/>
        </p:nvPicPr>
        <p:blipFill rotWithShape="1">
          <a:blip r:embed="rId3">
            <a:alphaModFix/>
          </a:blip>
          <a:srcRect/>
          <a:stretch/>
        </p:blipFill>
        <p:spPr>
          <a:xfrm>
            <a:off x="0" y="1381230"/>
            <a:ext cx="4277383" cy="2245626"/>
          </a:xfrm>
          <a:prstGeom prst="rect">
            <a:avLst/>
          </a:prstGeom>
          <a:noFill/>
          <a:ln>
            <a:noFill/>
          </a:ln>
        </p:spPr>
      </p:pic>
      <p:sp>
        <p:nvSpPr>
          <p:cNvPr id="225" name="Google Shape;225;p31"/>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26" name="Google Shape;226;p31"/>
          <p:cNvSpPr/>
          <p:nvPr/>
        </p:nvSpPr>
        <p:spPr>
          <a:xfrm>
            <a:off x="818866" y="276225"/>
            <a:ext cx="6283609" cy="482347"/>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rgbClr val="FF9900"/>
              </a:buClr>
              <a:buSzPts val="2800"/>
              <a:buFont typeface="Arial"/>
              <a:buNone/>
            </a:pPr>
            <a:r>
              <a:rPr lang="en-US" sz="2800" b="1" i="0" u="none">
                <a:solidFill>
                  <a:srgbClr val="FF9900"/>
                </a:solidFill>
                <a:latin typeface="Arial"/>
                <a:ea typeface="Arial"/>
                <a:cs typeface="Arial"/>
                <a:sym typeface="Arial"/>
              </a:rPr>
              <a:t>Diğer Güvenlik Testlerinden Farkları</a:t>
            </a:r>
            <a:endParaRPr sz="2800" b="1" i="0" u="none" strike="noStrike" cap="small">
              <a:solidFill>
                <a:srgbClr val="FF9900"/>
              </a:solidFill>
              <a:latin typeface="Arimo"/>
              <a:ea typeface="Arimo"/>
              <a:cs typeface="Arimo"/>
              <a:sym typeface="Arimo"/>
            </a:endParaRPr>
          </a:p>
        </p:txBody>
      </p:sp>
      <p:sp>
        <p:nvSpPr>
          <p:cNvPr id="227" name="Google Shape;227;p31"/>
          <p:cNvSpPr txBox="1"/>
          <p:nvPr/>
        </p:nvSpPr>
        <p:spPr>
          <a:xfrm>
            <a:off x="3960670" y="758572"/>
            <a:ext cx="5079900" cy="369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Dinamik Testler ile Karşılaştırma(DAST):</a:t>
            </a:r>
            <a:r>
              <a:rPr lang="en-US" sz="1800" b="0" i="0" u="none">
                <a:solidFill>
                  <a:schemeClr val="dk1"/>
                </a:solidFill>
                <a:latin typeface="Arial"/>
                <a:ea typeface="Arial"/>
                <a:cs typeface="Arial"/>
                <a:sym typeface="Arial"/>
              </a:rPr>
              <a:t> SAST, kodun statik yapısını analiz ederken dinamik testler, kodun çalışma zamanı davranışını inceler. SAST, kodun doğası gereği hata yapma potansiyelini değerlendirirken, dinamik testler, kodun gerçek dünya koşullarında nasıl davranacağını test eder.</a:t>
            </a: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a:solidFill>
                <a:schemeClr val="dk1"/>
              </a:solidFill>
            </a:endParaRPr>
          </a:p>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Manuel Kod İncelemesi ile Karşılaştırma:</a:t>
            </a:r>
            <a:r>
              <a:rPr lang="en-US" sz="1800" b="0" i="0" u="none">
                <a:solidFill>
                  <a:schemeClr val="dk1"/>
                </a:solidFill>
                <a:latin typeface="Arial"/>
                <a:ea typeface="Arial"/>
                <a:cs typeface="Arial"/>
                <a:sym typeface="Arial"/>
              </a:rPr>
              <a:t> Manuel kod incelemesi, insan denetimi gerektiren ve zaman alıcı bir süreçtir. SAST ise bu süreci otomatikleştirerek daha hızlı ve daha kapsamlı bir analiz sağlar.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anim calcmode="lin" valueType="num">
                                      <p:cBhvr additive="base">
                                        <p:cTn id="7" dur="500"/>
                                        <p:tgtEl>
                                          <p:spTgt spid="22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6"/>
                                        </p:tgtEl>
                                        <p:attrNameLst>
                                          <p:attrName>style.visibility</p:attrName>
                                        </p:attrNameLst>
                                      </p:cBhvr>
                                      <p:to>
                                        <p:strVal val="visible"/>
                                      </p:to>
                                    </p:set>
                                    <p:animEffect transition="in" filter="fade">
                                      <p:cBhvr>
                                        <p:cTn id="11"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Shape 763"/>
        <p:cNvGrpSpPr/>
        <p:nvPr/>
      </p:nvGrpSpPr>
      <p:grpSpPr>
        <a:xfrm>
          <a:off x="0" y="0"/>
          <a:ext cx="0" cy="0"/>
          <a:chOff x="0" y="0"/>
          <a:chExt cx="0" cy="0"/>
        </a:xfrm>
      </p:grpSpPr>
      <p:sp>
        <p:nvSpPr>
          <p:cNvPr id="764" name="Google Shape;764;p94"/>
          <p:cNvSpPr txBox="1"/>
          <p:nvPr/>
        </p:nvSpPr>
        <p:spPr>
          <a:xfrm>
            <a:off x="3869965" y="2891040"/>
            <a:ext cx="2016251"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mo"/>
              <a:buNone/>
            </a:pPr>
            <a:r>
              <a:rPr lang="tr-TR" sz="1200" b="1" dirty="0" smtClean="0">
                <a:solidFill>
                  <a:srgbClr val="FF9900"/>
                </a:solidFill>
                <a:latin typeface="Arimo"/>
                <a:ea typeface="Arimo"/>
                <a:cs typeface="Arimo"/>
                <a:sym typeface="Arimo"/>
              </a:rPr>
              <a:t>Fatih </a:t>
            </a:r>
            <a:r>
              <a:rPr lang="tr-TR" sz="1200" b="1" i="0" u="none" dirty="0" smtClean="0">
                <a:solidFill>
                  <a:srgbClr val="FF9900"/>
                </a:solidFill>
                <a:latin typeface="Arimo"/>
                <a:ea typeface="Arimo"/>
                <a:cs typeface="Arimo"/>
                <a:sym typeface="Arimo"/>
              </a:rPr>
              <a:t>ÖZVEREN</a:t>
            </a:r>
          </a:p>
          <a:p>
            <a:pPr marL="0" marR="0" lvl="0" indent="0" algn="ctr" rtl="0">
              <a:lnSpc>
                <a:spcPct val="100000"/>
              </a:lnSpc>
              <a:spcBef>
                <a:spcPts val="0"/>
              </a:spcBef>
              <a:spcAft>
                <a:spcPts val="0"/>
              </a:spcAft>
              <a:buClr>
                <a:schemeClr val="lt1"/>
              </a:buClr>
              <a:buSzPts val="3200"/>
              <a:buFont typeface="Arimo"/>
              <a:buNone/>
            </a:pPr>
            <a:r>
              <a:rPr lang="tr-TR" sz="1200" b="1" dirty="0" smtClean="0">
                <a:solidFill>
                  <a:srgbClr val="FF9900"/>
                </a:solidFill>
                <a:latin typeface="Arimo"/>
                <a:ea typeface="Arimo"/>
                <a:cs typeface="Arimo"/>
                <a:sym typeface="Arimo"/>
              </a:rPr>
              <a:t>Muhammed ATMACA</a:t>
            </a:r>
            <a:endParaRPr lang="tr-TR" sz="1200" b="1" dirty="0">
              <a:solidFill>
                <a:srgbClr val="FF9900"/>
              </a:solidFill>
              <a:latin typeface="Arimo"/>
              <a:ea typeface="Arimo"/>
              <a:cs typeface="Arimo"/>
              <a:sym typeface="Arimo"/>
            </a:endParaRPr>
          </a:p>
          <a:p>
            <a:pPr marL="0" marR="0" lvl="0" indent="0" algn="ctr" rtl="0">
              <a:lnSpc>
                <a:spcPct val="100000"/>
              </a:lnSpc>
              <a:spcBef>
                <a:spcPts val="0"/>
              </a:spcBef>
              <a:spcAft>
                <a:spcPts val="0"/>
              </a:spcAft>
              <a:buClr>
                <a:schemeClr val="lt1"/>
              </a:buClr>
              <a:buSzPts val="3200"/>
              <a:buFont typeface="Arimo"/>
              <a:buNone/>
            </a:pPr>
            <a:r>
              <a:rPr lang="tr-TR" sz="1200" b="1" i="0" u="none" dirty="0" smtClean="0">
                <a:solidFill>
                  <a:srgbClr val="FF9900"/>
                </a:solidFill>
                <a:latin typeface="Arimo"/>
                <a:ea typeface="Arimo"/>
                <a:cs typeface="Arimo"/>
                <a:sym typeface="Arimo"/>
              </a:rPr>
              <a:t>Ekrem KAVAK</a:t>
            </a:r>
          </a:p>
          <a:p>
            <a:pPr marL="0" marR="0" lvl="0" indent="0" algn="ctr" rtl="0">
              <a:lnSpc>
                <a:spcPct val="100000"/>
              </a:lnSpc>
              <a:spcBef>
                <a:spcPts val="0"/>
              </a:spcBef>
              <a:spcAft>
                <a:spcPts val="0"/>
              </a:spcAft>
              <a:buClr>
                <a:schemeClr val="lt1"/>
              </a:buClr>
              <a:buSzPts val="3200"/>
              <a:buFont typeface="Arimo"/>
              <a:buNone/>
            </a:pPr>
            <a:r>
              <a:rPr lang="tr-TR" sz="1200" b="1" dirty="0" smtClean="0">
                <a:solidFill>
                  <a:srgbClr val="FF9900"/>
                </a:solidFill>
                <a:latin typeface="Arimo"/>
                <a:ea typeface="Arimo"/>
                <a:cs typeface="Arimo"/>
                <a:sym typeface="Arimo"/>
              </a:rPr>
              <a:t>Yunus Emre ERTÜRK</a:t>
            </a:r>
          </a:p>
          <a:p>
            <a:pPr marL="0" marR="0" lvl="0" indent="0" algn="ctr" rtl="0">
              <a:lnSpc>
                <a:spcPct val="100000"/>
              </a:lnSpc>
              <a:spcBef>
                <a:spcPts val="0"/>
              </a:spcBef>
              <a:spcAft>
                <a:spcPts val="0"/>
              </a:spcAft>
              <a:buClr>
                <a:schemeClr val="lt1"/>
              </a:buClr>
              <a:buSzPts val="3200"/>
              <a:buFont typeface="Arimo"/>
              <a:buNone/>
            </a:pPr>
            <a:r>
              <a:rPr lang="tr-TR" sz="1200" b="1" dirty="0" smtClean="0">
                <a:solidFill>
                  <a:srgbClr val="FF9900"/>
                </a:solidFill>
                <a:latin typeface="Arimo"/>
                <a:ea typeface="Arimo"/>
                <a:cs typeface="Arimo"/>
                <a:sym typeface="Arimo"/>
              </a:rPr>
              <a:t>Furkan KELEŞ</a:t>
            </a:r>
            <a:endParaRPr sz="1200" b="1" i="0" u="none" dirty="0">
              <a:solidFill>
                <a:srgbClr val="FF9900"/>
              </a:solidFill>
              <a:latin typeface="Arimo"/>
              <a:ea typeface="Arimo"/>
              <a:cs typeface="Arimo"/>
              <a:sym typeface="Arimo"/>
            </a:endParaRPr>
          </a:p>
        </p:txBody>
      </p:sp>
      <p:sp>
        <p:nvSpPr>
          <p:cNvPr id="765" name="Google Shape;765;p94"/>
          <p:cNvSpPr/>
          <p:nvPr/>
        </p:nvSpPr>
        <p:spPr>
          <a:xfrm>
            <a:off x="-332" y="4109819"/>
            <a:ext cx="9153525" cy="76200"/>
          </a:xfrm>
          <a:prstGeom prst="rect">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grpSp>
        <p:nvGrpSpPr>
          <p:cNvPr id="766" name="Google Shape;766;p94"/>
          <p:cNvGrpSpPr/>
          <p:nvPr/>
        </p:nvGrpSpPr>
        <p:grpSpPr>
          <a:xfrm>
            <a:off x="4125022" y="1038325"/>
            <a:ext cx="1049337" cy="1052513"/>
            <a:chOff x="5959" y="2302"/>
            <a:chExt cx="937" cy="937"/>
          </a:xfrm>
        </p:grpSpPr>
        <p:sp>
          <p:nvSpPr>
            <p:cNvPr id="767" name="Google Shape;767;p94"/>
            <p:cNvSpPr/>
            <p:nvPr/>
          </p:nvSpPr>
          <p:spPr>
            <a:xfrm>
              <a:off x="5959" y="2302"/>
              <a:ext cx="937" cy="937"/>
            </a:xfrm>
            <a:prstGeom prst="ellipse">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768" name="Google Shape;768;p94"/>
            <p:cNvSpPr/>
            <p:nvPr/>
          </p:nvSpPr>
          <p:spPr>
            <a:xfrm>
              <a:off x="6199" y="2505"/>
              <a:ext cx="472" cy="539"/>
            </a:xfrm>
            <a:custGeom>
              <a:avLst/>
              <a:gdLst/>
              <a:ahLst/>
              <a:cxnLst/>
              <a:rect l="l" t="t" r="r" b="b"/>
              <a:pathLst>
                <a:path w="662" h="754" extrusionOk="0">
                  <a:moveTo>
                    <a:pt x="152" y="319"/>
                  </a:moveTo>
                  <a:lnTo>
                    <a:pt x="152" y="319"/>
                  </a:lnTo>
                  <a:lnTo>
                    <a:pt x="268" y="386"/>
                  </a:lnTo>
                  <a:lnTo>
                    <a:pt x="268" y="386"/>
                  </a:lnTo>
                  <a:lnTo>
                    <a:pt x="246" y="437"/>
                  </a:lnTo>
                  <a:lnTo>
                    <a:pt x="221" y="486"/>
                  </a:lnTo>
                  <a:lnTo>
                    <a:pt x="193" y="533"/>
                  </a:lnTo>
                  <a:lnTo>
                    <a:pt x="161" y="578"/>
                  </a:lnTo>
                  <a:lnTo>
                    <a:pt x="127" y="621"/>
                  </a:lnTo>
                  <a:lnTo>
                    <a:pt x="88" y="660"/>
                  </a:lnTo>
                  <a:lnTo>
                    <a:pt x="45" y="696"/>
                  </a:lnTo>
                  <a:lnTo>
                    <a:pt x="0" y="730"/>
                  </a:lnTo>
                  <a:lnTo>
                    <a:pt x="0" y="730"/>
                  </a:lnTo>
                  <a:lnTo>
                    <a:pt x="4" y="675"/>
                  </a:lnTo>
                  <a:lnTo>
                    <a:pt x="13" y="619"/>
                  </a:lnTo>
                  <a:lnTo>
                    <a:pt x="26" y="568"/>
                  </a:lnTo>
                  <a:lnTo>
                    <a:pt x="43" y="514"/>
                  </a:lnTo>
                  <a:lnTo>
                    <a:pt x="62" y="465"/>
                  </a:lnTo>
                  <a:lnTo>
                    <a:pt x="88" y="414"/>
                  </a:lnTo>
                  <a:lnTo>
                    <a:pt x="118" y="366"/>
                  </a:lnTo>
                  <a:lnTo>
                    <a:pt x="152" y="319"/>
                  </a:lnTo>
                  <a:lnTo>
                    <a:pt x="152" y="319"/>
                  </a:lnTo>
                  <a:close/>
                  <a:moveTo>
                    <a:pt x="610" y="236"/>
                  </a:moveTo>
                  <a:lnTo>
                    <a:pt x="313" y="754"/>
                  </a:lnTo>
                  <a:lnTo>
                    <a:pt x="276" y="732"/>
                  </a:lnTo>
                  <a:lnTo>
                    <a:pt x="576" y="217"/>
                  </a:lnTo>
                  <a:lnTo>
                    <a:pt x="610" y="236"/>
                  </a:lnTo>
                  <a:lnTo>
                    <a:pt x="610" y="236"/>
                  </a:lnTo>
                  <a:close/>
                  <a:moveTo>
                    <a:pt x="653" y="50"/>
                  </a:moveTo>
                  <a:lnTo>
                    <a:pt x="621" y="30"/>
                  </a:lnTo>
                  <a:lnTo>
                    <a:pt x="617" y="28"/>
                  </a:lnTo>
                  <a:lnTo>
                    <a:pt x="619" y="26"/>
                  </a:lnTo>
                  <a:lnTo>
                    <a:pt x="619" y="26"/>
                  </a:lnTo>
                  <a:lnTo>
                    <a:pt x="632" y="13"/>
                  </a:lnTo>
                  <a:lnTo>
                    <a:pt x="642" y="7"/>
                  </a:lnTo>
                  <a:lnTo>
                    <a:pt x="651" y="3"/>
                  </a:lnTo>
                  <a:lnTo>
                    <a:pt x="657" y="5"/>
                  </a:lnTo>
                  <a:lnTo>
                    <a:pt x="662" y="9"/>
                  </a:lnTo>
                  <a:lnTo>
                    <a:pt x="662" y="18"/>
                  </a:lnTo>
                  <a:lnTo>
                    <a:pt x="662" y="30"/>
                  </a:lnTo>
                  <a:lnTo>
                    <a:pt x="657" y="48"/>
                  </a:lnTo>
                  <a:lnTo>
                    <a:pt x="657" y="52"/>
                  </a:lnTo>
                  <a:lnTo>
                    <a:pt x="653" y="50"/>
                  </a:lnTo>
                  <a:lnTo>
                    <a:pt x="653" y="50"/>
                  </a:lnTo>
                  <a:close/>
                  <a:moveTo>
                    <a:pt x="499" y="150"/>
                  </a:moveTo>
                  <a:lnTo>
                    <a:pt x="499" y="150"/>
                  </a:lnTo>
                  <a:lnTo>
                    <a:pt x="501" y="159"/>
                  </a:lnTo>
                  <a:lnTo>
                    <a:pt x="510" y="165"/>
                  </a:lnTo>
                  <a:lnTo>
                    <a:pt x="520" y="170"/>
                  </a:lnTo>
                  <a:lnTo>
                    <a:pt x="535" y="172"/>
                  </a:lnTo>
                  <a:lnTo>
                    <a:pt x="535" y="172"/>
                  </a:lnTo>
                  <a:lnTo>
                    <a:pt x="542" y="182"/>
                  </a:lnTo>
                  <a:lnTo>
                    <a:pt x="546" y="187"/>
                  </a:lnTo>
                  <a:lnTo>
                    <a:pt x="550" y="191"/>
                  </a:lnTo>
                  <a:lnTo>
                    <a:pt x="555" y="193"/>
                  </a:lnTo>
                  <a:lnTo>
                    <a:pt x="561" y="195"/>
                  </a:lnTo>
                  <a:lnTo>
                    <a:pt x="576" y="193"/>
                  </a:lnTo>
                  <a:lnTo>
                    <a:pt x="576" y="193"/>
                  </a:lnTo>
                  <a:lnTo>
                    <a:pt x="583" y="206"/>
                  </a:lnTo>
                  <a:lnTo>
                    <a:pt x="591" y="215"/>
                  </a:lnTo>
                  <a:lnTo>
                    <a:pt x="597" y="217"/>
                  </a:lnTo>
                  <a:lnTo>
                    <a:pt x="604" y="219"/>
                  </a:lnTo>
                  <a:lnTo>
                    <a:pt x="617" y="217"/>
                  </a:lnTo>
                  <a:lnTo>
                    <a:pt x="617" y="217"/>
                  </a:lnTo>
                  <a:lnTo>
                    <a:pt x="653" y="60"/>
                  </a:lnTo>
                  <a:lnTo>
                    <a:pt x="612" y="35"/>
                  </a:lnTo>
                  <a:lnTo>
                    <a:pt x="499" y="150"/>
                  </a:lnTo>
                  <a:lnTo>
                    <a:pt x="499" y="150"/>
                  </a:lnTo>
                  <a:close/>
                  <a:moveTo>
                    <a:pt x="523" y="187"/>
                  </a:moveTo>
                  <a:lnTo>
                    <a:pt x="488" y="165"/>
                  </a:lnTo>
                  <a:lnTo>
                    <a:pt x="189" y="683"/>
                  </a:lnTo>
                  <a:lnTo>
                    <a:pt x="225" y="702"/>
                  </a:lnTo>
                  <a:lnTo>
                    <a:pt x="523" y="187"/>
                  </a:lnTo>
                  <a:lnTo>
                    <a:pt x="523" y="187"/>
                  </a:lnTo>
                  <a:close/>
                  <a:moveTo>
                    <a:pt x="565" y="210"/>
                  </a:moveTo>
                  <a:lnTo>
                    <a:pt x="531" y="191"/>
                  </a:lnTo>
                  <a:lnTo>
                    <a:pt x="231" y="709"/>
                  </a:lnTo>
                  <a:lnTo>
                    <a:pt x="268" y="728"/>
                  </a:lnTo>
                  <a:lnTo>
                    <a:pt x="565" y="210"/>
                  </a:lnTo>
                  <a:lnTo>
                    <a:pt x="565" y="210"/>
                  </a:lnTo>
                  <a:close/>
                  <a:moveTo>
                    <a:pt x="270" y="180"/>
                  </a:moveTo>
                  <a:lnTo>
                    <a:pt x="270" y="180"/>
                  </a:lnTo>
                  <a:lnTo>
                    <a:pt x="276" y="152"/>
                  </a:lnTo>
                  <a:lnTo>
                    <a:pt x="283" y="127"/>
                  </a:lnTo>
                  <a:lnTo>
                    <a:pt x="293" y="103"/>
                  </a:lnTo>
                  <a:lnTo>
                    <a:pt x="304" y="82"/>
                  </a:lnTo>
                  <a:lnTo>
                    <a:pt x="317" y="63"/>
                  </a:lnTo>
                  <a:lnTo>
                    <a:pt x="330" y="48"/>
                  </a:lnTo>
                  <a:lnTo>
                    <a:pt x="343" y="35"/>
                  </a:lnTo>
                  <a:lnTo>
                    <a:pt x="358" y="22"/>
                  </a:lnTo>
                  <a:lnTo>
                    <a:pt x="371" y="13"/>
                  </a:lnTo>
                  <a:lnTo>
                    <a:pt x="383" y="7"/>
                  </a:lnTo>
                  <a:lnTo>
                    <a:pt x="394" y="3"/>
                  </a:lnTo>
                  <a:lnTo>
                    <a:pt x="403" y="0"/>
                  </a:lnTo>
                  <a:lnTo>
                    <a:pt x="409" y="0"/>
                  </a:lnTo>
                  <a:lnTo>
                    <a:pt x="413" y="3"/>
                  </a:lnTo>
                  <a:lnTo>
                    <a:pt x="413" y="7"/>
                  </a:lnTo>
                  <a:lnTo>
                    <a:pt x="411" y="13"/>
                  </a:lnTo>
                  <a:lnTo>
                    <a:pt x="411" y="13"/>
                  </a:lnTo>
                  <a:lnTo>
                    <a:pt x="405" y="26"/>
                  </a:lnTo>
                  <a:lnTo>
                    <a:pt x="401" y="39"/>
                  </a:lnTo>
                  <a:lnTo>
                    <a:pt x="398" y="52"/>
                  </a:lnTo>
                  <a:lnTo>
                    <a:pt x="401" y="65"/>
                  </a:lnTo>
                  <a:lnTo>
                    <a:pt x="403" y="88"/>
                  </a:lnTo>
                  <a:lnTo>
                    <a:pt x="403" y="101"/>
                  </a:lnTo>
                  <a:lnTo>
                    <a:pt x="401" y="116"/>
                  </a:lnTo>
                  <a:lnTo>
                    <a:pt x="401" y="116"/>
                  </a:lnTo>
                  <a:lnTo>
                    <a:pt x="394" y="135"/>
                  </a:lnTo>
                  <a:lnTo>
                    <a:pt x="386" y="152"/>
                  </a:lnTo>
                  <a:lnTo>
                    <a:pt x="373" y="170"/>
                  </a:lnTo>
                  <a:lnTo>
                    <a:pt x="360" y="185"/>
                  </a:lnTo>
                  <a:lnTo>
                    <a:pt x="338" y="206"/>
                  </a:lnTo>
                  <a:lnTo>
                    <a:pt x="330" y="212"/>
                  </a:lnTo>
                  <a:lnTo>
                    <a:pt x="328" y="215"/>
                  </a:lnTo>
                  <a:lnTo>
                    <a:pt x="270" y="180"/>
                  </a:lnTo>
                  <a:lnTo>
                    <a:pt x="270" y="180"/>
                  </a:lnTo>
                  <a:close/>
                  <a:moveTo>
                    <a:pt x="356" y="39"/>
                  </a:moveTo>
                  <a:lnTo>
                    <a:pt x="356" y="39"/>
                  </a:lnTo>
                  <a:lnTo>
                    <a:pt x="360" y="37"/>
                  </a:lnTo>
                  <a:lnTo>
                    <a:pt x="362" y="37"/>
                  </a:lnTo>
                  <a:lnTo>
                    <a:pt x="366" y="37"/>
                  </a:lnTo>
                  <a:lnTo>
                    <a:pt x="368" y="39"/>
                  </a:lnTo>
                  <a:lnTo>
                    <a:pt x="368" y="39"/>
                  </a:lnTo>
                  <a:lnTo>
                    <a:pt x="371" y="41"/>
                  </a:lnTo>
                  <a:lnTo>
                    <a:pt x="371" y="45"/>
                  </a:lnTo>
                  <a:lnTo>
                    <a:pt x="371" y="50"/>
                  </a:lnTo>
                  <a:lnTo>
                    <a:pt x="368" y="52"/>
                  </a:lnTo>
                  <a:lnTo>
                    <a:pt x="368" y="52"/>
                  </a:lnTo>
                  <a:lnTo>
                    <a:pt x="347" y="75"/>
                  </a:lnTo>
                  <a:lnTo>
                    <a:pt x="330" y="101"/>
                  </a:lnTo>
                  <a:lnTo>
                    <a:pt x="330" y="101"/>
                  </a:lnTo>
                  <a:lnTo>
                    <a:pt x="315" y="131"/>
                  </a:lnTo>
                  <a:lnTo>
                    <a:pt x="304" y="165"/>
                  </a:lnTo>
                  <a:lnTo>
                    <a:pt x="304" y="165"/>
                  </a:lnTo>
                  <a:lnTo>
                    <a:pt x="302" y="170"/>
                  </a:lnTo>
                  <a:lnTo>
                    <a:pt x="300" y="172"/>
                  </a:lnTo>
                  <a:lnTo>
                    <a:pt x="296" y="172"/>
                  </a:lnTo>
                  <a:lnTo>
                    <a:pt x="291" y="172"/>
                  </a:lnTo>
                  <a:lnTo>
                    <a:pt x="291" y="172"/>
                  </a:lnTo>
                  <a:lnTo>
                    <a:pt x="289" y="170"/>
                  </a:lnTo>
                  <a:lnTo>
                    <a:pt x="287" y="167"/>
                  </a:lnTo>
                  <a:lnTo>
                    <a:pt x="285" y="163"/>
                  </a:lnTo>
                  <a:lnTo>
                    <a:pt x="285" y="161"/>
                  </a:lnTo>
                  <a:lnTo>
                    <a:pt x="285" y="161"/>
                  </a:lnTo>
                  <a:lnTo>
                    <a:pt x="298" y="125"/>
                  </a:lnTo>
                  <a:lnTo>
                    <a:pt x="315" y="93"/>
                  </a:lnTo>
                  <a:lnTo>
                    <a:pt x="315" y="93"/>
                  </a:lnTo>
                  <a:lnTo>
                    <a:pt x="334" y="65"/>
                  </a:lnTo>
                  <a:lnTo>
                    <a:pt x="356" y="39"/>
                  </a:lnTo>
                  <a:lnTo>
                    <a:pt x="356" y="39"/>
                  </a:lnTo>
                  <a:close/>
                  <a:moveTo>
                    <a:pt x="161" y="313"/>
                  </a:moveTo>
                  <a:lnTo>
                    <a:pt x="272" y="377"/>
                  </a:lnTo>
                  <a:lnTo>
                    <a:pt x="323" y="223"/>
                  </a:lnTo>
                  <a:lnTo>
                    <a:pt x="266" y="189"/>
                  </a:lnTo>
                  <a:lnTo>
                    <a:pt x="161" y="313"/>
                  </a:lnTo>
                  <a:lnTo>
                    <a:pt x="161" y="313"/>
                  </a:lnTo>
                  <a:close/>
                  <a:moveTo>
                    <a:pt x="184" y="313"/>
                  </a:moveTo>
                  <a:lnTo>
                    <a:pt x="219" y="332"/>
                  </a:lnTo>
                  <a:lnTo>
                    <a:pt x="289" y="212"/>
                  </a:lnTo>
                  <a:lnTo>
                    <a:pt x="270" y="202"/>
                  </a:lnTo>
                  <a:lnTo>
                    <a:pt x="184" y="3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5"/>
                <a:buFont typeface="Arial"/>
                <a:buNone/>
              </a:pPr>
              <a:endParaRPr sz="1405" b="0" i="0" u="none" strike="noStrike">
                <a:solidFill>
                  <a:schemeClr val="dk1"/>
                </a:solidFill>
                <a:latin typeface="Arial"/>
                <a:ea typeface="Arial"/>
                <a:cs typeface="Arial"/>
                <a:sym typeface="Arial"/>
              </a:endParaRPr>
            </a:p>
          </p:txBody>
        </p:sp>
      </p:grpSp>
      <p:sp>
        <p:nvSpPr>
          <p:cNvPr id="769" name="Google Shape;769;p94"/>
          <p:cNvSpPr/>
          <p:nvPr/>
        </p:nvSpPr>
        <p:spPr>
          <a:xfrm rot="8100000">
            <a:off x="2611438" y="1014413"/>
            <a:ext cx="336550" cy="290513"/>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770" name="Google Shape;770;p94"/>
          <p:cNvSpPr/>
          <p:nvPr/>
        </p:nvSpPr>
        <p:spPr>
          <a:xfrm rot="1740000">
            <a:off x="3270250" y="1706563"/>
            <a:ext cx="261938" cy="22542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771" name="Google Shape;771;p94"/>
          <p:cNvSpPr/>
          <p:nvPr/>
        </p:nvSpPr>
        <p:spPr>
          <a:xfrm rot="-10020000">
            <a:off x="6451600" y="1036638"/>
            <a:ext cx="336550" cy="290513"/>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772" name="Google Shape;772;p94"/>
          <p:cNvSpPr/>
          <p:nvPr/>
        </p:nvSpPr>
        <p:spPr>
          <a:xfrm rot="6360000">
            <a:off x="5611813" y="1797050"/>
            <a:ext cx="260350" cy="22542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11" name="Google Shape;764;p94"/>
          <p:cNvSpPr txBox="1"/>
          <p:nvPr/>
        </p:nvSpPr>
        <p:spPr>
          <a:xfrm>
            <a:off x="2963114" y="2306305"/>
            <a:ext cx="3653015"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mo"/>
              <a:buNone/>
            </a:pPr>
            <a:r>
              <a:rPr lang="en-US" sz="3200" b="1" dirty="0" err="1">
                <a:solidFill>
                  <a:schemeClr val="lt1"/>
                </a:solidFill>
                <a:latin typeface="Arimo"/>
                <a:ea typeface="Arimo"/>
                <a:cs typeface="Arimo"/>
                <a:sym typeface="Arimo"/>
              </a:rPr>
              <a:t>Teşekkür</a:t>
            </a:r>
            <a:r>
              <a:rPr lang="en-US" sz="3200" b="1" dirty="0">
                <a:solidFill>
                  <a:schemeClr val="lt1"/>
                </a:solidFill>
                <a:latin typeface="Arimo"/>
                <a:ea typeface="Arimo"/>
                <a:cs typeface="Arimo"/>
                <a:sym typeface="Arimo"/>
              </a:rPr>
              <a:t> </a:t>
            </a:r>
            <a:r>
              <a:rPr lang="en-US" sz="3200" b="1" dirty="0" err="1">
                <a:solidFill>
                  <a:schemeClr val="lt1"/>
                </a:solidFill>
                <a:latin typeface="Arimo"/>
                <a:ea typeface="Arimo"/>
                <a:cs typeface="Arimo"/>
                <a:sym typeface="Arimo"/>
              </a:rPr>
              <a:t>Ederiz</a:t>
            </a:r>
            <a:endParaRPr sz="3200" b="1" i="0" u="none" dirty="0">
              <a:solidFill>
                <a:srgbClr val="FF9900"/>
              </a:solidFill>
              <a:latin typeface="Arimo"/>
              <a:ea typeface="Arimo"/>
              <a:cs typeface="Arimo"/>
              <a:sym typeface="Arimo"/>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fade">
                                      <p:cBhvr>
                                        <p:cTn id="7" dur="500"/>
                                        <p:tgtEl>
                                          <p:spTgt spid="7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6"/>
                                        </p:tgtEl>
                                        <p:attrNameLst>
                                          <p:attrName>style.visibility</p:attrName>
                                        </p:attrNameLst>
                                      </p:cBhvr>
                                      <p:to>
                                        <p:strVal val="visible"/>
                                      </p:to>
                                    </p:set>
                                    <p:animEffect transition="in" filter="fade">
                                      <p:cBhvr>
                                        <p:cTn id="11" dur="500"/>
                                        <p:tgtEl>
                                          <p:spTgt spid="76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9"/>
                                        </p:tgtEl>
                                        <p:attrNameLst>
                                          <p:attrName>style.visibility</p:attrName>
                                        </p:attrNameLst>
                                      </p:cBhvr>
                                      <p:to>
                                        <p:strVal val="visible"/>
                                      </p:to>
                                    </p:set>
                                    <p:animEffect transition="in" filter="fade">
                                      <p:cBhvr>
                                        <p:cTn id="15" dur="500"/>
                                        <p:tgtEl>
                                          <p:spTgt spid="76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2"/>
                                        </p:tgtEl>
                                        <p:attrNameLst>
                                          <p:attrName>style.visibility</p:attrName>
                                        </p:attrNameLst>
                                      </p:cBhvr>
                                      <p:to>
                                        <p:strVal val="visible"/>
                                      </p:to>
                                    </p:set>
                                    <p:animEffect transition="in" filter="fade">
                                      <p:cBhvr>
                                        <p:cTn id="19" dur="500"/>
                                        <p:tgtEl>
                                          <p:spTgt spid="77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71"/>
                                        </p:tgtEl>
                                        <p:attrNameLst>
                                          <p:attrName>style.visibility</p:attrName>
                                        </p:attrNameLst>
                                      </p:cBhvr>
                                      <p:to>
                                        <p:strVal val="visible"/>
                                      </p:to>
                                    </p:set>
                                    <p:animEffect transition="in" filter="fade">
                                      <p:cBhvr>
                                        <p:cTn id="23" dur="500"/>
                                        <p:tgtEl>
                                          <p:spTgt spid="77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70"/>
                                        </p:tgtEl>
                                        <p:attrNameLst>
                                          <p:attrName>style.visibility</p:attrName>
                                        </p:attrNameLst>
                                      </p:cBhvr>
                                      <p:to>
                                        <p:strVal val="visible"/>
                                      </p:to>
                                    </p:set>
                                    <p:animEffect transition="in" filter="fade">
                                      <p:cBhvr>
                                        <p:cTn id="27" dur="500"/>
                                        <p:tgtEl>
                                          <p:spTgt spid="770"/>
                                        </p:tgtEl>
                                      </p:cBhvr>
                                    </p:animEffect>
                                  </p:childTnLst>
                                </p:cTn>
                              </p:par>
                            </p:childTnLst>
                          </p:cTn>
                        </p:par>
                        <p:par>
                          <p:cTn id="28" fill="hold">
                            <p:stCondLst>
                              <p:cond delay="3000"/>
                            </p:stCondLst>
                            <p:childTnLst>
                              <p:par>
                                <p:cTn id="29" presetID="2" presetClass="entr" presetSubtype="8" fill="hold" nodeType="afterEffect">
                                  <p:stCondLst>
                                    <p:cond delay="0"/>
                                  </p:stCondLst>
                                  <p:childTnLst>
                                    <p:set>
                                      <p:cBhvr>
                                        <p:cTn id="30" dur="1" fill="hold">
                                          <p:stCondLst>
                                            <p:cond delay="0"/>
                                          </p:stCondLst>
                                        </p:cTn>
                                        <p:tgtEl>
                                          <p:spTgt spid="765"/>
                                        </p:tgtEl>
                                        <p:attrNameLst>
                                          <p:attrName>style.visibility</p:attrName>
                                        </p:attrNameLst>
                                      </p:cBhvr>
                                      <p:to>
                                        <p:strVal val="visible"/>
                                      </p:to>
                                    </p:set>
                                    <p:anim calcmode="lin" valueType="num">
                                      <p:cBhvr additive="base">
                                        <p:cTn id="31" dur="500"/>
                                        <p:tgtEl>
                                          <p:spTgt spid="765"/>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2"/>
          <p:cNvSpPr/>
          <p:nvPr/>
        </p:nvSpPr>
        <p:spPr>
          <a:xfrm rot="10800000">
            <a:off x="7754938" y="-12700"/>
            <a:ext cx="1411288" cy="1409700"/>
          </a:xfrm>
          <a:prstGeom prst="rtTriangle">
            <a:avLst/>
          </a:prstGeom>
          <a:solidFill>
            <a:srgbClr val="0027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33" name="Google Shape;233;p32"/>
          <p:cNvSpPr/>
          <p:nvPr/>
        </p:nvSpPr>
        <p:spPr>
          <a:xfrm>
            <a:off x="1631950" y="276225"/>
            <a:ext cx="5470525" cy="482347"/>
          </a:xfrm>
          <a:prstGeom prst="rect">
            <a:avLst/>
          </a:prstGeom>
          <a:noFill/>
          <a:ln>
            <a:noFill/>
          </a:ln>
        </p:spPr>
        <p:txBody>
          <a:bodyPr spcFirstLastPara="1" wrap="square" lIns="56625" tIns="25475" rIns="56625" bIns="25475" anchor="t" anchorCtr="0">
            <a:noAutofit/>
          </a:bodyPr>
          <a:lstStyle/>
          <a:p>
            <a:pPr marL="0" marR="0" lvl="0" indent="0" algn="ctr" rtl="0">
              <a:lnSpc>
                <a:spcPct val="100000"/>
              </a:lnSpc>
              <a:spcBef>
                <a:spcPts val="0"/>
              </a:spcBef>
              <a:spcAft>
                <a:spcPts val="0"/>
              </a:spcAft>
              <a:buClr>
                <a:srgbClr val="FF9900"/>
              </a:buClr>
              <a:buSzPts val="2800"/>
              <a:buFont typeface="Arial"/>
              <a:buNone/>
            </a:pPr>
            <a:r>
              <a:rPr lang="en-US" sz="2800" b="1" i="0" u="none">
                <a:solidFill>
                  <a:srgbClr val="FF9900"/>
                </a:solidFill>
                <a:latin typeface="Arial"/>
                <a:ea typeface="Arial"/>
                <a:cs typeface="Arial"/>
                <a:sym typeface="Arial"/>
              </a:rPr>
              <a:t>SAST'</a:t>
            </a:r>
            <a:r>
              <a:rPr lang="en-US" sz="2800" b="1">
                <a:solidFill>
                  <a:srgbClr val="FF9900"/>
                </a:solidFill>
              </a:rPr>
              <a:t>ı</a:t>
            </a:r>
            <a:r>
              <a:rPr lang="en-US" sz="2800" b="1" i="0" u="none">
                <a:solidFill>
                  <a:srgbClr val="FF9900"/>
                </a:solidFill>
                <a:latin typeface="Arial"/>
                <a:ea typeface="Arial"/>
                <a:cs typeface="Arial"/>
                <a:sym typeface="Arial"/>
              </a:rPr>
              <a:t>n Tarihçesi ve Evrimi</a:t>
            </a:r>
            <a:endParaRPr sz="2800" b="1" i="0" u="none" strike="noStrike" cap="small">
              <a:solidFill>
                <a:srgbClr val="FF9900"/>
              </a:solidFill>
              <a:latin typeface="Arimo"/>
              <a:ea typeface="Arimo"/>
              <a:cs typeface="Arimo"/>
              <a:sym typeface="Arimo"/>
            </a:endParaRPr>
          </a:p>
        </p:txBody>
      </p:sp>
      <p:sp>
        <p:nvSpPr>
          <p:cNvPr id="234" name="Google Shape;234;p32"/>
          <p:cNvSpPr txBox="1"/>
          <p:nvPr/>
        </p:nvSpPr>
        <p:spPr>
          <a:xfrm>
            <a:off x="293699" y="832045"/>
            <a:ext cx="8556600" cy="3971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Başlangıç Noktası ve İlk Uygulamalar:</a:t>
            </a:r>
            <a:r>
              <a:rPr lang="en-US" sz="1800" b="0" i="0" u="none">
                <a:solidFill>
                  <a:schemeClr val="dk1"/>
                </a:solidFill>
                <a:latin typeface="Arial"/>
                <a:ea typeface="Arial"/>
                <a:cs typeface="Arial"/>
                <a:sym typeface="Arial"/>
              </a:rPr>
              <a:t> SAST'</a:t>
            </a:r>
            <a:r>
              <a:rPr lang="en-US" sz="1800">
                <a:solidFill>
                  <a:schemeClr val="dk1"/>
                </a:solidFill>
              </a:rPr>
              <a:t>ı</a:t>
            </a:r>
            <a:r>
              <a:rPr lang="en-US" sz="1800" b="0" i="0" u="none">
                <a:solidFill>
                  <a:schemeClr val="dk1"/>
                </a:solidFill>
                <a:latin typeface="Arial"/>
                <a:ea typeface="Arial"/>
                <a:cs typeface="Arial"/>
                <a:sym typeface="Arial"/>
              </a:rPr>
              <a:t>n kökenleri, bilgisayar güvenliği alanındaki ihtiyaçlar doğrultusunda şekillenmiştir. İlk uygulamalar genellikle manuel kod incelemesi şeklindeydi</a:t>
            </a:r>
            <a:r>
              <a:rPr lang="en-US" sz="1800">
                <a:solidFill>
                  <a:schemeClr val="dk1"/>
                </a:solidFill>
              </a:rPr>
              <a:t>.</a:t>
            </a:r>
            <a:endParaRPr sz="1800">
              <a:solidFill>
                <a:schemeClr val="dk1"/>
              </a:solidFill>
            </a:endParaRPr>
          </a:p>
          <a:p>
            <a:pPr marL="0" marR="0" lvl="0" indent="0" algn="l" rtl="0">
              <a:lnSpc>
                <a:spcPct val="100000"/>
              </a:lnSpc>
              <a:spcBef>
                <a:spcPts val="0"/>
              </a:spcBef>
              <a:spcAft>
                <a:spcPts val="0"/>
              </a:spcAft>
              <a:buClr>
                <a:schemeClr val="dk1"/>
              </a:buClr>
              <a:buSzPts val="1800"/>
              <a:buFont typeface="Arial"/>
              <a:buNone/>
            </a:pPr>
            <a:endParaRPr sz="1800">
              <a:solidFill>
                <a:schemeClr val="dk1"/>
              </a:solidFill>
            </a:endParaRPr>
          </a:p>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Gelişim Süreci ve Teknolojik İlerlemeler:</a:t>
            </a:r>
            <a:r>
              <a:rPr lang="en-US" sz="1800" b="0" i="0" u="none">
                <a:solidFill>
                  <a:schemeClr val="dk1"/>
                </a:solidFill>
                <a:latin typeface="Arial"/>
                <a:ea typeface="Arial"/>
                <a:cs typeface="Arial"/>
                <a:sym typeface="Arial"/>
              </a:rPr>
              <a:t> SAST'</a:t>
            </a:r>
            <a:r>
              <a:rPr lang="en-US" sz="1800">
                <a:solidFill>
                  <a:schemeClr val="dk1"/>
                </a:solidFill>
              </a:rPr>
              <a:t>ı</a:t>
            </a:r>
            <a:r>
              <a:rPr lang="en-US" sz="1800" b="0" i="0" u="none">
                <a:solidFill>
                  <a:schemeClr val="dk1"/>
                </a:solidFill>
                <a:latin typeface="Arial"/>
                <a:ea typeface="Arial"/>
                <a:cs typeface="Arial"/>
                <a:sym typeface="Arial"/>
              </a:rPr>
              <a:t>n gelişimi, yazılım geliştirme süreçlerinin karmaşıklığının artmasıyla paralel olarak hızlandı. Yapay zeka ve makine öğrenimi gibi teknolojik ilerlemeler, SAST araçlarının etkinliğini artırdı ve daha akıllı analizlerin yapılmasını sağladı.</a:t>
            </a: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a:solidFill>
                <a:schemeClr val="dk1"/>
              </a:solidFill>
            </a:endParaRPr>
          </a:p>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Bugünkü Durumu ve Gelecek Beklentileri:</a:t>
            </a:r>
            <a:r>
              <a:rPr lang="en-US" sz="1800" b="0" i="0" u="none">
                <a:solidFill>
                  <a:schemeClr val="dk1"/>
                </a:solidFill>
                <a:latin typeface="Arial"/>
                <a:ea typeface="Arial"/>
                <a:cs typeface="Arial"/>
                <a:sym typeface="Arial"/>
              </a:rPr>
              <a:t> Bugün, SAST endüstrisi hızla büyümekte ve yeni teknolojik gelişmelerle desteklenmektedir. Gelecekte, daha da gelişmiş analiz teknikleri ve entegrasyon seçenekleri beklenmektedir. Bu da, yazılım güvenliği alanında daha etkili ve kapsamlı çözümlerin geliştirilmesine olanak tanır.</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500"/>
                                        <p:tgtEl>
                                          <p:spTgt spid="232"/>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3"/>
                                        </p:tgtEl>
                                        <p:attrNameLst>
                                          <p:attrName>style.visibility</p:attrName>
                                        </p:attrNameLst>
                                      </p:cBhvr>
                                      <p:to>
                                        <p:strVal val="visible"/>
                                      </p:to>
                                    </p:set>
                                    <p:animEffect transition="in" filter="fade">
                                      <p:cBhvr>
                                        <p:cTn id="11"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Shape 238"/>
        <p:cNvGrpSpPr/>
        <p:nvPr/>
      </p:nvGrpSpPr>
      <p:grpSpPr>
        <a:xfrm>
          <a:off x="0" y="0"/>
          <a:ext cx="0" cy="0"/>
          <a:chOff x="0" y="0"/>
          <a:chExt cx="0" cy="0"/>
        </a:xfrm>
      </p:grpSpPr>
      <p:sp>
        <p:nvSpPr>
          <p:cNvPr id="239" name="Google Shape;239;p33"/>
          <p:cNvSpPr txBox="1"/>
          <p:nvPr/>
        </p:nvSpPr>
        <p:spPr>
          <a:xfrm>
            <a:off x="1231100" y="566875"/>
            <a:ext cx="69825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6000"/>
              <a:buFont typeface="Arimo"/>
              <a:buNone/>
            </a:pPr>
            <a:r>
              <a:rPr lang="en-US" sz="6000" b="1" i="0" u="none">
                <a:solidFill>
                  <a:schemeClr val="lt1"/>
                </a:solidFill>
                <a:latin typeface="Arimo"/>
                <a:ea typeface="Arimo"/>
                <a:cs typeface="Arimo"/>
                <a:sym typeface="Arimo"/>
              </a:rPr>
              <a:t>SAST</a:t>
            </a:r>
            <a:endParaRPr sz="6000" b="1" i="0" u="none">
              <a:solidFill>
                <a:schemeClr val="lt1"/>
              </a:solidFill>
              <a:latin typeface="Arimo"/>
              <a:ea typeface="Arimo"/>
              <a:cs typeface="Arimo"/>
              <a:sym typeface="Arimo"/>
            </a:endParaRPr>
          </a:p>
          <a:p>
            <a:pPr marL="0" marR="0" lvl="0" indent="0" algn="l" rtl="0">
              <a:lnSpc>
                <a:spcPct val="100000"/>
              </a:lnSpc>
              <a:spcBef>
                <a:spcPts val="0"/>
              </a:spcBef>
              <a:spcAft>
                <a:spcPts val="0"/>
              </a:spcAft>
              <a:buClr>
                <a:srgbClr val="FF9900"/>
              </a:buClr>
              <a:buSzPts val="6000"/>
              <a:buFont typeface="Arimo"/>
              <a:buNone/>
            </a:pPr>
            <a:r>
              <a:rPr lang="en-US" sz="6000" b="1" i="0" u="none">
                <a:solidFill>
                  <a:srgbClr val="FF9900"/>
                </a:solidFill>
                <a:latin typeface="Arimo"/>
                <a:ea typeface="Arimo"/>
                <a:cs typeface="Arimo"/>
                <a:sym typeface="Arimo"/>
              </a:rPr>
              <a:t>ARAÇLARI</a:t>
            </a:r>
            <a:endParaRPr/>
          </a:p>
          <a:p>
            <a:pPr marL="0" marR="0" lvl="0" indent="0" algn="l" rtl="0">
              <a:lnSpc>
                <a:spcPct val="100000"/>
              </a:lnSpc>
              <a:spcBef>
                <a:spcPts val="0"/>
              </a:spcBef>
              <a:spcAft>
                <a:spcPts val="0"/>
              </a:spcAft>
              <a:buClr>
                <a:srgbClr val="FF9900"/>
              </a:buClr>
              <a:buSzPts val="6000"/>
              <a:buFont typeface="Arimo"/>
              <a:buNone/>
            </a:pPr>
            <a:r>
              <a:rPr lang="en-US" sz="6000" b="1" i="0" u="none">
                <a:solidFill>
                  <a:srgbClr val="FF9900"/>
                </a:solidFill>
                <a:latin typeface="Arimo"/>
                <a:ea typeface="Arimo"/>
                <a:cs typeface="Arimo"/>
                <a:sym typeface="Arimo"/>
              </a:rPr>
              <a:t>&amp;TEKNOLOJILERI</a:t>
            </a:r>
            <a:endParaRPr/>
          </a:p>
        </p:txBody>
      </p:sp>
      <p:sp>
        <p:nvSpPr>
          <p:cNvPr id="240" name="Google Shape;240;p33"/>
          <p:cNvSpPr txBox="1"/>
          <p:nvPr/>
        </p:nvSpPr>
        <p:spPr>
          <a:xfrm>
            <a:off x="922969" y="3596874"/>
            <a:ext cx="7204200" cy="598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chemeClr val="lt1"/>
              </a:buClr>
              <a:buSzPts val="1100"/>
              <a:buFont typeface="Arimo"/>
              <a:buNone/>
            </a:pPr>
            <a:r>
              <a:rPr lang="en-US" sz="1100" b="0" i="0" u="none">
                <a:solidFill>
                  <a:schemeClr val="lt1"/>
                </a:solidFill>
                <a:latin typeface="Arimo"/>
                <a:ea typeface="Arimo"/>
                <a:cs typeface="Arimo"/>
                <a:sym typeface="Arimo"/>
              </a:rPr>
              <a:t>Popüler SAST araçları (ör. SonarQube, Checkmarx, Fortify). Bu araçların özellikleri, nasıl çalıştıkları ve entegrasyon yöntemleri.</a:t>
            </a:r>
            <a:endParaRPr/>
          </a:p>
        </p:txBody>
      </p:sp>
      <p:sp>
        <p:nvSpPr>
          <p:cNvPr id="241" name="Google Shape;241;p33"/>
          <p:cNvSpPr/>
          <p:nvPr/>
        </p:nvSpPr>
        <p:spPr>
          <a:xfrm rot="8100000">
            <a:off x="514256" y="929875"/>
            <a:ext cx="528638" cy="455613"/>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42" name="Google Shape;242;p33"/>
          <p:cNvSpPr/>
          <p:nvPr/>
        </p:nvSpPr>
        <p:spPr>
          <a:xfrm rot="1740000">
            <a:off x="740005" y="2775075"/>
            <a:ext cx="411163" cy="354013"/>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43" name="Google Shape;243;p33"/>
          <p:cNvSpPr/>
          <p:nvPr/>
        </p:nvSpPr>
        <p:spPr>
          <a:xfrm rot="-10020762">
            <a:off x="8087240" y="2416123"/>
            <a:ext cx="528622" cy="454104"/>
          </a:xfrm>
          <a:prstGeom prst="triangle">
            <a:avLst>
              <a:gd name="adj" fmla="val 50000"/>
            </a:avLst>
          </a:prstGeom>
          <a:solidFill>
            <a:srgbClr val="FF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
        <p:nvSpPr>
          <p:cNvPr id="244" name="Google Shape;244;p33"/>
          <p:cNvSpPr/>
          <p:nvPr/>
        </p:nvSpPr>
        <p:spPr>
          <a:xfrm rot="6360000">
            <a:off x="7103164" y="879670"/>
            <a:ext cx="411163" cy="35242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0"/>
                                        </p:tgtEl>
                                        <p:attrNameLst>
                                          <p:attrName>style.visibility</p:attrName>
                                        </p:attrNameLst>
                                      </p:cBhvr>
                                      <p:to>
                                        <p:strVal val="visible"/>
                                      </p:to>
                                    </p:set>
                                    <p:animEffect transition="in" filter="fade">
                                      <p:cBhvr>
                                        <p:cTn id="11" dur="500"/>
                                        <p:tgtEl>
                                          <p:spTgt spid="2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1"/>
                                        </p:tgtEl>
                                        <p:attrNameLst>
                                          <p:attrName>style.visibility</p:attrName>
                                        </p:attrNameLst>
                                      </p:cBhvr>
                                      <p:to>
                                        <p:strVal val="visible"/>
                                      </p:to>
                                    </p:set>
                                    <p:animEffect transition="in" filter="fade">
                                      <p:cBhvr>
                                        <p:cTn id="15" dur="500"/>
                                        <p:tgtEl>
                                          <p:spTgt spid="2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3"/>
                                        </p:tgtEl>
                                        <p:attrNameLst>
                                          <p:attrName>style.visibility</p:attrName>
                                        </p:attrNameLst>
                                      </p:cBhvr>
                                      <p:to>
                                        <p:strVal val="visible"/>
                                      </p:to>
                                    </p:set>
                                    <p:animEffect transition="in" filter="fade">
                                      <p:cBhvr>
                                        <p:cTn id="19" dur="500"/>
                                        <p:tgtEl>
                                          <p:spTgt spid="24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44"/>
                                        </p:tgtEl>
                                        <p:attrNameLst>
                                          <p:attrName>style.visibility</p:attrName>
                                        </p:attrNameLst>
                                      </p:cBhvr>
                                      <p:to>
                                        <p:strVal val="visible"/>
                                      </p:to>
                                    </p:set>
                                    <p:animEffect transition="in" filter="fade">
                                      <p:cBhvr>
                                        <p:cTn id="27"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3102</Words>
  <Application>Microsoft Office PowerPoint</Application>
  <PresentationFormat>Ekran Gösterisi (16:9)</PresentationFormat>
  <Paragraphs>313</Paragraphs>
  <Slides>70</Slides>
  <Notes>70</Notes>
  <HiddenSlides>0</HiddenSlides>
  <MMClips>0</MMClips>
  <ScaleCrop>false</ScaleCrop>
  <HeadingPairs>
    <vt:vector size="6" baseType="variant">
      <vt:variant>
        <vt:lpstr>Kullanılan Yazı Tipleri</vt:lpstr>
      </vt:variant>
      <vt:variant>
        <vt:i4>7</vt:i4>
      </vt:variant>
      <vt:variant>
        <vt:lpstr>Tema</vt:lpstr>
      </vt:variant>
      <vt:variant>
        <vt:i4>2</vt:i4>
      </vt:variant>
      <vt:variant>
        <vt:lpstr>Slayt Başlıkları</vt:lpstr>
      </vt:variant>
      <vt:variant>
        <vt:i4>70</vt:i4>
      </vt:variant>
    </vt:vector>
  </HeadingPairs>
  <TitlesOfParts>
    <vt:vector size="79" baseType="lpstr">
      <vt:lpstr>EB Garamond</vt:lpstr>
      <vt:lpstr>Arial</vt:lpstr>
      <vt:lpstr>Quattrocento Sans</vt:lpstr>
      <vt:lpstr>Times New Roman</vt:lpstr>
      <vt:lpstr>Arimo</vt:lpstr>
      <vt:lpstr>Lustria</vt:lpstr>
      <vt:lpstr>Calibri</vt:lpstr>
      <vt:lpstr>3_默认设计模板</vt:lpstr>
      <vt:lpstr>1_默认设计模板</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Muhammed Atmaca</cp:lastModifiedBy>
  <cp:revision>4</cp:revision>
  <dcterms:modified xsi:type="dcterms:W3CDTF">2024-06-05T07:51:52Z</dcterms:modified>
</cp:coreProperties>
</file>